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x="18288000" cy="10287000"/>
  <p:notesSz cx="6858000" cy="9144000"/>
  <p:embeddedFontLst>
    <p:embeddedFont>
      <p:font typeface="Neue Machina Ultra-Bold" charset="1" panose="00000900000000000000"/>
      <p:regular r:id="rId21"/>
    </p:embeddedFont>
    <p:embeddedFont>
      <p:font typeface="Be Vietnam" charset="1" panose="00000500000000000000"/>
      <p:regular r:id="rId22"/>
    </p:embeddedFont>
    <p:embeddedFont>
      <p:font typeface="Be Vietnam Ultra-Bold" charset="1" panose="0000090000000000000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13" Target="../media/image12.png" Type="http://schemas.openxmlformats.org/officeDocument/2006/relationships/image"/><Relationship Id="rId14" Target="../media/image13.svg" Type="http://schemas.openxmlformats.org/officeDocument/2006/relationships/image"/><Relationship Id="rId15" Target="../media/image14.png" Type="http://schemas.openxmlformats.org/officeDocument/2006/relationships/image"/><Relationship Id="rId16" Target="../media/image15.svg" Type="http://schemas.openxmlformats.org/officeDocument/2006/relationships/image"/><Relationship Id="rId17" Target="../media/image16.png" Type="http://schemas.openxmlformats.org/officeDocument/2006/relationships/image"/><Relationship Id="rId18" Target="../media/image17.svg" Type="http://schemas.openxmlformats.org/officeDocument/2006/relationships/image"/><Relationship Id="rId19" Target="../media/image18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4.svg" Type="http://schemas.openxmlformats.org/officeDocument/2006/relationships/image"/><Relationship Id="rId11" Target="../media/image50.png" Type="http://schemas.openxmlformats.org/officeDocument/2006/relationships/image"/><Relationship Id="rId12" Target="../media/image51.svg" Type="http://schemas.openxmlformats.org/officeDocument/2006/relationships/image"/><Relationship Id="rId13" Target="../media/image37.png" Type="http://schemas.openxmlformats.org/officeDocument/2006/relationships/image"/><Relationship Id="rId14" Target="../media/image38.svg" Type="http://schemas.openxmlformats.org/officeDocument/2006/relationships/image"/><Relationship Id="rId15" Target="../media/image18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Relationship Id="rId7" Target="../media/image19.png" Type="http://schemas.openxmlformats.org/officeDocument/2006/relationships/image"/><Relationship Id="rId8" Target="../media/image20.svg" Type="http://schemas.openxmlformats.org/officeDocument/2006/relationships/image"/><Relationship Id="rId9" Target="../media/image43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4.svg" Type="http://schemas.openxmlformats.org/officeDocument/2006/relationships/image"/><Relationship Id="rId11" Target="../media/image50.png" Type="http://schemas.openxmlformats.org/officeDocument/2006/relationships/image"/><Relationship Id="rId12" Target="../media/image51.svg" Type="http://schemas.openxmlformats.org/officeDocument/2006/relationships/image"/><Relationship Id="rId13" Target="../media/image37.png" Type="http://schemas.openxmlformats.org/officeDocument/2006/relationships/image"/><Relationship Id="rId14" Target="../media/image38.svg" Type="http://schemas.openxmlformats.org/officeDocument/2006/relationships/image"/><Relationship Id="rId15" Target="../media/image18.png" Type="http://schemas.openxmlformats.org/officeDocument/2006/relationships/image"/><Relationship Id="rId16" Target="../media/image52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Relationship Id="rId7" Target="../media/image19.png" Type="http://schemas.openxmlformats.org/officeDocument/2006/relationships/image"/><Relationship Id="rId8" Target="../media/image20.svg" Type="http://schemas.openxmlformats.org/officeDocument/2006/relationships/image"/><Relationship Id="rId9" Target="../media/image43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0.png" Type="http://schemas.openxmlformats.org/officeDocument/2006/relationships/image"/><Relationship Id="rId11" Target="../media/image51.svg" Type="http://schemas.openxmlformats.org/officeDocument/2006/relationships/image"/><Relationship Id="rId12" Target="../media/image53.png" Type="http://schemas.openxmlformats.org/officeDocument/2006/relationships/image"/><Relationship Id="rId13" Target="../media/image37.png" Type="http://schemas.openxmlformats.org/officeDocument/2006/relationships/image"/><Relationship Id="rId14" Target="../media/image38.svg" Type="http://schemas.openxmlformats.org/officeDocument/2006/relationships/image"/><Relationship Id="rId15" Target="../media/image18.png" Type="http://schemas.openxmlformats.org/officeDocument/2006/relationships/image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19.png" Type="http://schemas.openxmlformats.org/officeDocument/2006/relationships/image"/><Relationship Id="rId7" Target="../media/image20.svg" Type="http://schemas.openxmlformats.org/officeDocument/2006/relationships/image"/><Relationship Id="rId8" Target="../media/image43.png" Type="http://schemas.openxmlformats.org/officeDocument/2006/relationships/image"/><Relationship Id="rId9" Target="../media/image44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7.svg" Type="http://schemas.openxmlformats.org/officeDocument/2006/relationships/image"/><Relationship Id="rId11" Target="../media/image23.png" Type="http://schemas.openxmlformats.org/officeDocument/2006/relationships/image"/><Relationship Id="rId12" Target="../media/image24.sv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54.png" Type="http://schemas.openxmlformats.org/officeDocument/2006/relationships/image"/><Relationship Id="rId6" Target="../media/image55.svg" Type="http://schemas.openxmlformats.org/officeDocument/2006/relationships/image"/><Relationship Id="rId7" Target="../media/image37.png" Type="http://schemas.openxmlformats.org/officeDocument/2006/relationships/image"/><Relationship Id="rId8" Target="../media/image38.svg" Type="http://schemas.openxmlformats.org/officeDocument/2006/relationships/image"/><Relationship Id="rId9" Target="../media/image56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60.png" Type="http://schemas.openxmlformats.org/officeDocument/2006/relationships/image"/><Relationship Id="rId12" Target="../media/image61.svg" Type="http://schemas.openxmlformats.org/officeDocument/2006/relationships/image"/><Relationship Id="rId13" Target="../media/image62.png" Type="http://schemas.openxmlformats.org/officeDocument/2006/relationships/image"/><Relationship Id="rId14" Target="../media/image63.svg" Type="http://schemas.openxmlformats.org/officeDocument/2006/relationships/image"/><Relationship Id="rId15" Target="../media/image64.png" Type="http://schemas.openxmlformats.org/officeDocument/2006/relationships/image"/><Relationship Id="rId16" Target="../media/image65.svg" Type="http://schemas.openxmlformats.org/officeDocument/2006/relationships/image"/><Relationship Id="rId17" Target="../media/image66.png" Type="http://schemas.openxmlformats.org/officeDocument/2006/relationships/image"/><Relationship Id="rId18" Target="../media/image67.svg" Type="http://schemas.openxmlformats.org/officeDocument/2006/relationships/image"/><Relationship Id="rId19" Target="../media/image14.png" Type="http://schemas.openxmlformats.org/officeDocument/2006/relationships/image"/><Relationship Id="rId2" Target="../media/image1.png" Type="http://schemas.openxmlformats.org/officeDocument/2006/relationships/image"/><Relationship Id="rId20" Target="../media/image15.svg" Type="http://schemas.openxmlformats.org/officeDocument/2006/relationships/image"/><Relationship Id="rId3" Target="../media/image37.png" Type="http://schemas.openxmlformats.org/officeDocument/2006/relationships/image"/><Relationship Id="rId4" Target="../media/image38.svg" Type="http://schemas.openxmlformats.org/officeDocument/2006/relationships/image"/><Relationship Id="rId5" Target="../media/image58.png" Type="http://schemas.openxmlformats.org/officeDocument/2006/relationships/image"/><Relationship Id="rId6" Target="../media/image59.svg" Type="http://schemas.openxmlformats.org/officeDocument/2006/relationships/image"/><Relationship Id="rId7" Target="../media/image35.png" Type="http://schemas.openxmlformats.org/officeDocument/2006/relationships/image"/><Relationship Id="rId8" Target="../media/image36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4.svg" Type="http://schemas.openxmlformats.org/officeDocument/2006/relationships/image"/><Relationship Id="rId11" Target="../media/image70.png" Type="http://schemas.openxmlformats.org/officeDocument/2006/relationships/image"/><Relationship Id="rId12" Target="../media/image71.svg" Type="http://schemas.openxmlformats.org/officeDocument/2006/relationships/image"/><Relationship Id="rId13" Target="../media/image64.png" Type="http://schemas.openxmlformats.org/officeDocument/2006/relationships/image"/><Relationship Id="rId14" Target="../media/image65.svg" Type="http://schemas.openxmlformats.org/officeDocument/2006/relationships/image"/><Relationship Id="rId15" Target="../media/image62.png" Type="http://schemas.openxmlformats.org/officeDocument/2006/relationships/image"/><Relationship Id="rId16" Target="../media/image63.svg" Type="http://schemas.openxmlformats.org/officeDocument/2006/relationships/image"/><Relationship Id="rId17" Target="../media/image14.png" Type="http://schemas.openxmlformats.org/officeDocument/2006/relationships/image"/><Relationship Id="rId18" Target="../media/image15.svg" Type="http://schemas.openxmlformats.org/officeDocument/2006/relationships/image"/><Relationship Id="rId19" Target="../media/image19.png" Type="http://schemas.openxmlformats.org/officeDocument/2006/relationships/image"/><Relationship Id="rId2" Target="../media/image1.png" Type="http://schemas.openxmlformats.org/officeDocument/2006/relationships/image"/><Relationship Id="rId20" Target="../media/image20.sv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21.png" Type="http://schemas.openxmlformats.org/officeDocument/2006/relationships/image"/><Relationship Id="rId6" Target="../media/image22.svg" Type="http://schemas.openxmlformats.org/officeDocument/2006/relationships/image"/><Relationship Id="rId7" Target="../media/image68.png" Type="http://schemas.openxmlformats.org/officeDocument/2006/relationships/image"/><Relationship Id="rId8" Target="../media/image69.svg" Type="http://schemas.openxmlformats.org/officeDocument/2006/relationships/image"/><Relationship Id="rId9" Target="../media/image23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2.svg" Type="http://schemas.openxmlformats.org/officeDocument/2006/relationships/image"/><Relationship Id="rId11" Target="../media/image23.png" Type="http://schemas.openxmlformats.org/officeDocument/2006/relationships/image"/><Relationship Id="rId12" Target="../media/image24.svg" Type="http://schemas.openxmlformats.org/officeDocument/2006/relationships/image"/><Relationship Id="rId13" Target="../media/image16.png" Type="http://schemas.openxmlformats.org/officeDocument/2006/relationships/image"/><Relationship Id="rId14" Target="../media/image17.sv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9.png" Type="http://schemas.openxmlformats.org/officeDocument/2006/relationships/image"/><Relationship Id="rId6" Target="../media/image20.svg" Type="http://schemas.openxmlformats.org/officeDocument/2006/relationships/image"/><Relationship Id="rId7" Target="../media/image4.png" Type="http://schemas.openxmlformats.org/officeDocument/2006/relationships/image"/><Relationship Id="rId8" Target="../media/image5.svg" Type="http://schemas.openxmlformats.org/officeDocument/2006/relationships/image"/><Relationship Id="rId9" Target="../media/image21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0.svg" Type="http://schemas.openxmlformats.org/officeDocument/2006/relationships/image"/><Relationship Id="rId11" Target="../media/image31.png" Type="http://schemas.openxmlformats.org/officeDocument/2006/relationships/image"/><Relationship Id="rId12" Target="../media/image32.svg" Type="http://schemas.openxmlformats.org/officeDocument/2006/relationships/image"/><Relationship Id="rId13" Target="../media/image14.png" Type="http://schemas.openxmlformats.org/officeDocument/2006/relationships/image"/><Relationship Id="rId14" Target="../media/image15.svg" Type="http://schemas.openxmlformats.org/officeDocument/2006/relationships/image"/><Relationship Id="rId15" Target="../media/image33.png" Type="http://schemas.openxmlformats.org/officeDocument/2006/relationships/image"/><Relationship Id="rId16" Target="../media/image34.sv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25.png" Type="http://schemas.openxmlformats.org/officeDocument/2006/relationships/image"/><Relationship Id="rId6" Target="../media/image26.svg" Type="http://schemas.openxmlformats.org/officeDocument/2006/relationships/image"/><Relationship Id="rId7" Target="../media/image27.png" Type="http://schemas.openxmlformats.org/officeDocument/2006/relationships/image"/><Relationship Id="rId8" Target="../media/image28.svg" Type="http://schemas.openxmlformats.org/officeDocument/2006/relationships/image"/><Relationship Id="rId9" Target="../media/image29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0.svg" Type="http://schemas.openxmlformats.org/officeDocument/2006/relationships/image"/><Relationship Id="rId11" Target="../media/image41.png" Type="http://schemas.openxmlformats.org/officeDocument/2006/relationships/image"/><Relationship Id="rId12" Target="../media/image42.sv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35.png" Type="http://schemas.openxmlformats.org/officeDocument/2006/relationships/image"/><Relationship Id="rId6" Target="../media/image36.svg" Type="http://schemas.openxmlformats.org/officeDocument/2006/relationships/image"/><Relationship Id="rId7" Target="../media/image37.png" Type="http://schemas.openxmlformats.org/officeDocument/2006/relationships/image"/><Relationship Id="rId8" Target="../media/image38.svg" Type="http://schemas.openxmlformats.org/officeDocument/2006/relationships/image"/><Relationship Id="rId9" Target="../media/image39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0.svg" Type="http://schemas.openxmlformats.org/officeDocument/2006/relationships/image"/><Relationship Id="rId11" Target="../media/image25.png" Type="http://schemas.openxmlformats.org/officeDocument/2006/relationships/image"/><Relationship Id="rId12" Target="../media/image26.svg" Type="http://schemas.openxmlformats.org/officeDocument/2006/relationships/image"/><Relationship Id="rId13" Target="../media/image18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3.png" Type="http://schemas.openxmlformats.org/officeDocument/2006/relationships/image"/><Relationship Id="rId6" Target="../media/image44.svg" Type="http://schemas.openxmlformats.org/officeDocument/2006/relationships/image"/><Relationship Id="rId7" Target="../media/image10.png" Type="http://schemas.openxmlformats.org/officeDocument/2006/relationships/image"/><Relationship Id="rId8" Target="../media/image11.svg" Type="http://schemas.openxmlformats.org/officeDocument/2006/relationships/image"/><Relationship Id="rId9" Target="../media/image19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5.png" Type="http://schemas.openxmlformats.org/officeDocument/2006/relationships/image"/><Relationship Id="rId11" Target="../media/image25.png" Type="http://schemas.openxmlformats.org/officeDocument/2006/relationships/image"/><Relationship Id="rId12" Target="../media/image26.svg" Type="http://schemas.openxmlformats.org/officeDocument/2006/relationships/image"/><Relationship Id="rId13" Target="../media/image19.png" Type="http://schemas.openxmlformats.org/officeDocument/2006/relationships/image"/><Relationship Id="rId14" Target="../media/image20.sv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3.png" Type="http://schemas.openxmlformats.org/officeDocument/2006/relationships/image"/><Relationship Id="rId6" Target="../media/image44.svg" Type="http://schemas.openxmlformats.org/officeDocument/2006/relationships/image"/><Relationship Id="rId7" Target="../media/image10.png" Type="http://schemas.openxmlformats.org/officeDocument/2006/relationships/image"/><Relationship Id="rId8" Target="../media/image11.svg" Type="http://schemas.openxmlformats.org/officeDocument/2006/relationships/image"/><Relationship Id="rId9" Target="../media/image18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6.svg" Type="http://schemas.openxmlformats.org/officeDocument/2006/relationships/image"/><Relationship Id="rId11" Target="../media/image18.png" Type="http://schemas.openxmlformats.org/officeDocument/2006/relationships/image"/><Relationship Id="rId12" Target="../media/image46.png" Type="http://schemas.openxmlformats.org/officeDocument/2006/relationships/image"/><Relationship Id="rId13" Target="../media/image19.png" Type="http://schemas.openxmlformats.org/officeDocument/2006/relationships/image"/><Relationship Id="rId14" Target="../media/image20.sv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3.png" Type="http://schemas.openxmlformats.org/officeDocument/2006/relationships/image"/><Relationship Id="rId6" Target="../media/image44.svg" Type="http://schemas.openxmlformats.org/officeDocument/2006/relationships/image"/><Relationship Id="rId7" Target="../media/image10.png" Type="http://schemas.openxmlformats.org/officeDocument/2006/relationships/image"/><Relationship Id="rId8" Target="../media/image11.svg" Type="http://schemas.openxmlformats.org/officeDocument/2006/relationships/image"/><Relationship Id="rId9" Target="../media/image25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6.svg" Type="http://schemas.openxmlformats.org/officeDocument/2006/relationships/image"/><Relationship Id="rId11" Target="../media/image18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7.png" Type="http://schemas.openxmlformats.org/officeDocument/2006/relationships/image"/><Relationship Id="rId6" Target="../media/image48.svg" Type="http://schemas.openxmlformats.org/officeDocument/2006/relationships/image"/><Relationship Id="rId7" Target="../media/image10.png" Type="http://schemas.openxmlformats.org/officeDocument/2006/relationships/image"/><Relationship Id="rId8" Target="../media/image11.svg" Type="http://schemas.openxmlformats.org/officeDocument/2006/relationships/image"/><Relationship Id="rId9" Target="../media/image25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6.svg" Type="http://schemas.openxmlformats.org/officeDocument/2006/relationships/image"/><Relationship Id="rId11" Target="../media/image18.png" Type="http://schemas.openxmlformats.org/officeDocument/2006/relationships/image"/><Relationship Id="rId12" Target="../media/image49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7.png" Type="http://schemas.openxmlformats.org/officeDocument/2006/relationships/image"/><Relationship Id="rId6" Target="../media/image48.svg" Type="http://schemas.openxmlformats.org/officeDocument/2006/relationships/image"/><Relationship Id="rId7" Target="../media/image10.png" Type="http://schemas.openxmlformats.org/officeDocument/2006/relationships/image"/><Relationship Id="rId8" Target="../media/image11.svg" Type="http://schemas.openxmlformats.org/officeDocument/2006/relationships/image"/><Relationship Id="rId9" Target="../media/image25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378016" y="382492"/>
            <a:ext cx="19044031" cy="9522016"/>
            <a:chOff x="0" y="0"/>
            <a:chExt cx="25392042" cy="1269602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696021" cy="12696021"/>
            </a:xfrm>
            <a:custGeom>
              <a:avLst/>
              <a:gdLst/>
              <a:ahLst/>
              <a:cxnLst/>
              <a:rect r="r" b="b" t="t" l="l"/>
              <a:pathLst>
                <a:path h="12696021" w="12696021">
                  <a:moveTo>
                    <a:pt x="0" y="0"/>
                  </a:moveTo>
                  <a:lnTo>
                    <a:pt x="12696021" y="0"/>
                  </a:lnTo>
                  <a:lnTo>
                    <a:pt x="12696021" y="12696021"/>
                  </a:lnTo>
                  <a:lnTo>
                    <a:pt x="0" y="126960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9999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2696021" y="0"/>
              <a:ext cx="12696021" cy="12696021"/>
            </a:xfrm>
            <a:custGeom>
              <a:avLst/>
              <a:gdLst/>
              <a:ahLst/>
              <a:cxnLst/>
              <a:rect r="r" b="b" t="t" l="l"/>
              <a:pathLst>
                <a:path h="12696021" w="12696021">
                  <a:moveTo>
                    <a:pt x="0" y="0"/>
                  </a:moveTo>
                  <a:lnTo>
                    <a:pt x="12696021" y="0"/>
                  </a:lnTo>
                  <a:lnTo>
                    <a:pt x="12696021" y="12696021"/>
                  </a:lnTo>
                  <a:lnTo>
                    <a:pt x="0" y="126960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9999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1667293" y="3930029"/>
            <a:ext cx="8115300" cy="2537876"/>
          </a:xfrm>
          <a:custGeom>
            <a:avLst/>
            <a:gdLst/>
            <a:ahLst/>
            <a:cxnLst/>
            <a:rect r="r" b="b" t="t" l="l"/>
            <a:pathLst>
              <a:path h="2537876" w="8115300">
                <a:moveTo>
                  <a:pt x="0" y="0"/>
                </a:moveTo>
                <a:lnTo>
                  <a:pt x="8115300" y="0"/>
                </a:lnTo>
                <a:lnTo>
                  <a:pt x="8115300" y="2537876"/>
                </a:lnTo>
                <a:lnTo>
                  <a:pt x="0" y="253787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39142" y="4567565"/>
            <a:ext cx="10146021" cy="1472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91"/>
              </a:lnSpc>
            </a:pPr>
            <a:r>
              <a:rPr lang="en-US" sz="11091" b="true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Enerweather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0493323" y="2014706"/>
            <a:ext cx="6765977" cy="6618356"/>
          </a:xfrm>
          <a:custGeom>
            <a:avLst/>
            <a:gdLst/>
            <a:ahLst/>
            <a:cxnLst/>
            <a:rect r="r" b="b" t="t" l="l"/>
            <a:pathLst>
              <a:path h="6618356" w="6765977">
                <a:moveTo>
                  <a:pt x="0" y="0"/>
                </a:moveTo>
                <a:lnTo>
                  <a:pt x="6765977" y="0"/>
                </a:lnTo>
                <a:lnTo>
                  <a:pt x="6765977" y="6618356"/>
                </a:lnTo>
                <a:lnTo>
                  <a:pt x="0" y="661835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144000" y="8260259"/>
            <a:ext cx="5592390" cy="3030058"/>
          </a:xfrm>
          <a:custGeom>
            <a:avLst/>
            <a:gdLst/>
            <a:ahLst/>
            <a:cxnLst/>
            <a:rect r="r" b="b" t="t" l="l"/>
            <a:pathLst>
              <a:path h="3030058" w="5592390">
                <a:moveTo>
                  <a:pt x="0" y="0"/>
                </a:moveTo>
                <a:lnTo>
                  <a:pt x="5592390" y="0"/>
                </a:lnTo>
                <a:lnTo>
                  <a:pt x="5592390" y="3030058"/>
                </a:lnTo>
                <a:lnTo>
                  <a:pt x="0" y="303005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5313531" y="-1098311"/>
            <a:ext cx="4746113" cy="5650135"/>
          </a:xfrm>
          <a:custGeom>
            <a:avLst/>
            <a:gdLst/>
            <a:ahLst/>
            <a:cxnLst/>
            <a:rect r="r" b="b" t="t" l="l"/>
            <a:pathLst>
              <a:path h="5650135" w="4746113">
                <a:moveTo>
                  <a:pt x="0" y="0"/>
                </a:moveTo>
                <a:lnTo>
                  <a:pt x="4746113" y="0"/>
                </a:lnTo>
                <a:lnTo>
                  <a:pt x="4746113" y="5650135"/>
                </a:lnTo>
                <a:lnTo>
                  <a:pt x="0" y="565013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true" flipV="false" rot="0">
            <a:off x="15910691" y="6967337"/>
            <a:ext cx="6578895" cy="4114800"/>
          </a:xfrm>
          <a:custGeom>
            <a:avLst/>
            <a:gdLst/>
            <a:ahLst/>
            <a:cxnLst/>
            <a:rect r="r" b="b" t="t" l="l"/>
            <a:pathLst>
              <a:path h="4114800" w="6578895">
                <a:moveTo>
                  <a:pt x="6578896" y="0"/>
                </a:moveTo>
                <a:lnTo>
                  <a:pt x="0" y="0"/>
                </a:lnTo>
                <a:lnTo>
                  <a:pt x="0" y="4114800"/>
                </a:lnTo>
                <a:lnTo>
                  <a:pt x="6578896" y="4114800"/>
                </a:lnTo>
                <a:lnTo>
                  <a:pt x="6578896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true" flipV="false" rot="0">
            <a:off x="-504410" y="6811444"/>
            <a:ext cx="3956733" cy="5495462"/>
          </a:xfrm>
          <a:custGeom>
            <a:avLst/>
            <a:gdLst/>
            <a:ahLst/>
            <a:cxnLst/>
            <a:rect r="r" b="b" t="t" l="l"/>
            <a:pathLst>
              <a:path h="5495462" w="3956733">
                <a:moveTo>
                  <a:pt x="3956733" y="0"/>
                </a:moveTo>
                <a:lnTo>
                  <a:pt x="0" y="0"/>
                </a:lnTo>
                <a:lnTo>
                  <a:pt x="0" y="5495462"/>
                </a:lnTo>
                <a:lnTo>
                  <a:pt x="3956733" y="5495462"/>
                </a:lnTo>
                <a:lnTo>
                  <a:pt x="3956733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-2099939" y="-1098311"/>
            <a:ext cx="6257278" cy="3401684"/>
          </a:xfrm>
          <a:custGeom>
            <a:avLst/>
            <a:gdLst/>
            <a:ahLst/>
            <a:cxnLst/>
            <a:rect r="r" b="b" t="t" l="l"/>
            <a:pathLst>
              <a:path h="3401684" w="6257278">
                <a:moveTo>
                  <a:pt x="0" y="0"/>
                </a:moveTo>
                <a:lnTo>
                  <a:pt x="6257278" y="0"/>
                </a:lnTo>
                <a:lnTo>
                  <a:pt x="6257278" y="3401684"/>
                </a:lnTo>
                <a:lnTo>
                  <a:pt x="0" y="3401684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5612153" y="-764816"/>
            <a:ext cx="6156926" cy="4659972"/>
          </a:xfrm>
          <a:custGeom>
            <a:avLst/>
            <a:gdLst/>
            <a:ahLst/>
            <a:cxnLst/>
            <a:rect r="r" b="b" t="t" l="l"/>
            <a:pathLst>
              <a:path h="4659972" w="6156926">
                <a:moveTo>
                  <a:pt x="0" y="0"/>
                </a:moveTo>
                <a:lnTo>
                  <a:pt x="6156926" y="0"/>
                </a:lnTo>
                <a:lnTo>
                  <a:pt x="6156926" y="4659972"/>
                </a:lnTo>
                <a:lnTo>
                  <a:pt x="0" y="4659972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2420828" y="6918374"/>
            <a:ext cx="7361765" cy="11709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FFFFFF"/>
                </a:solidFill>
                <a:latin typeface="Be Vietnam"/>
                <a:ea typeface="Be Vietnam"/>
                <a:cs typeface="Be Vietnam"/>
                <a:sym typeface="Be Vietnam"/>
              </a:rPr>
              <a:t>Relación entre el clima y las energías renovables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378016" y="263806"/>
            <a:ext cx="19044031" cy="9522016"/>
            <a:chOff x="0" y="0"/>
            <a:chExt cx="25392042" cy="1269602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696021" cy="12696021"/>
            </a:xfrm>
            <a:custGeom>
              <a:avLst/>
              <a:gdLst/>
              <a:ahLst/>
              <a:cxnLst/>
              <a:rect r="r" b="b" t="t" l="l"/>
              <a:pathLst>
                <a:path h="12696021" w="12696021">
                  <a:moveTo>
                    <a:pt x="0" y="0"/>
                  </a:moveTo>
                  <a:lnTo>
                    <a:pt x="12696021" y="0"/>
                  </a:lnTo>
                  <a:lnTo>
                    <a:pt x="12696021" y="12696021"/>
                  </a:lnTo>
                  <a:lnTo>
                    <a:pt x="0" y="126960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9999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2696021" y="0"/>
              <a:ext cx="12696021" cy="12696021"/>
            </a:xfrm>
            <a:custGeom>
              <a:avLst/>
              <a:gdLst/>
              <a:ahLst/>
              <a:cxnLst/>
              <a:rect r="r" b="b" t="t" l="l"/>
              <a:pathLst>
                <a:path h="12696021" w="12696021">
                  <a:moveTo>
                    <a:pt x="0" y="0"/>
                  </a:moveTo>
                  <a:lnTo>
                    <a:pt x="12696021" y="0"/>
                  </a:lnTo>
                  <a:lnTo>
                    <a:pt x="12696021" y="12696021"/>
                  </a:lnTo>
                  <a:lnTo>
                    <a:pt x="0" y="126960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9999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1390632">
            <a:off x="16586026" y="3955142"/>
            <a:ext cx="5592390" cy="3030058"/>
          </a:xfrm>
          <a:custGeom>
            <a:avLst/>
            <a:gdLst/>
            <a:ahLst/>
            <a:cxnLst/>
            <a:rect r="r" b="b" t="t" l="l"/>
            <a:pathLst>
              <a:path h="3030058" w="5592390">
                <a:moveTo>
                  <a:pt x="0" y="0"/>
                </a:moveTo>
                <a:lnTo>
                  <a:pt x="5592390" y="0"/>
                </a:lnTo>
                <a:lnTo>
                  <a:pt x="5592390" y="3030058"/>
                </a:lnTo>
                <a:lnTo>
                  <a:pt x="0" y="303005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9925823">
            <a:off x="12855151" y="-1445935"/>
            <a:ext cx="2978058" cy="3419483"/>
          </a:xfrm>
          <a:custGeom>
            <a:avLst/>
            <a:gdLst/>
            <a:ahLst/>
            <a:cxnLst/>
            <a:rect r="r" b="b" t="t" l="l"/>
            <a:pathLst>
              <a:path h="3419483" w="2978058">
                <a:moveTo>
                  <a:pt x="0" y="0"/>
                </a:moveTo>
                <a:lnTo>
                  <a:pt x="2978058" y="0"/>
                </a:lnTo>
                <a:lnTo>
                  <a:pt x="2978058" y="3419483"/>
                </a:lnTo>
                <a:lnTo>
                  <a:pt x="0" y="341948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3801953" y="-1510632"/>
            <a:ext cx="5335118" cy="6151604"/>
          </a:xfrm>
          <a:custGeom>
            <a:avLst/>
            <a:gdLst/>
            <a:ahLst/>
            <a:cxnLst/>
            <a:rect r="r" b="b" t="t" l="l"/>
            <a:pathLst>
              <a:path h="6151604" w="5335118">
                <a:moveTo>
                  <a:pt x="0" y="0"/>
                </a:moveTo>
                <a:lnTo>
                  <a:pt x="5335118" y="0"/>
                </a:lnTo>
                <a:lnTo>
                  <a:pt x="5335118" y="6151604"/>
                </a:lnTo>
                <a:lnTo>
                  <a:pt x="0" y="615160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5234567">
            <a:off x="-507681" y="7381303"/>
            <a:ext cx="3072762" cy="4447419"/>
          </a:xfrm>
          <a:custGeom>
            <a:avLst/>
            <a:gdLst/>
            <a:ahLst/>
            <a:cxnLst/>
            <a:rect r="r" b="b" t="t" l="l"/>
            <a:pathLst>
              <a:path h="4447419" w="3072762">
                <a:moveTo>
                  <a:pt x="0" y="0"/>
                </a:moveTo>
                <a:lnTo>
                  <a:pt x="3072762" y="0"/>
                </a:lnTo>
                <a:lnTo>
                  <a:pt x="3072762" y="4447419"/>
                </a:lnTo>
                <a:lnTo>
                  <a:pt x="0" y="444741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false" rot="-6255640">
            <a:off x="21081" y="6286052"/>
            <a:ext cx="3414662" cy="4718754"/>
          </a:xfrm>
          <a:custGeom>
            <a:avLst/>
            <a:gdLst/>
            <a:ahLst/>
            <a:cxnLst/>
            <a:rect r="r" b="b" t="t" l="l"/>
            <a:pathLst>
              <a:path h="4718754" w="3414662">
                <a:moveTo>
                  <a:pt x="3414662" y="0"/>
                </a:moveTo>
                <a:lnTo>
                  <a:pt x="0" y="0"/>
                </a:lnTo>
                <a:lnTo>
                  <a:pt x="0" y="4718753"/>
                </a:lnTo>
                <a:lnTo>
                  <a:pt x="3414662" y="4718753"/>
                </a:lnTo>
                <a:lnTo>
                  <a:pt x="3414662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363715" y="3170284"/>
            <a:ext cx="15186722" cy="5701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85187" indent="-442594" lvl="1">
              <a:lnSpc>
                <a:spcPts val="5739"/>
              </a:lnSpc>
              <a:buFont typeface="Arial"/>
              <a:buChar char="•"/>
            </a:pPr>
            <a:r>
              <a:rPr lang="en-US" sz="4099">
                <a:solidFill>
                  <a:srgbClr val="FFFFFF"/>
                </a:solidFill>
                <a:latin typeface="Be Vietnam"/>
                <a:ea typeface="Be Vietnam"/>
                <a:cs typeface="Be Vietnam"/>
                <a:sym typeface="Be Vietnam"/>
              </a:rPr>
              <a:t>La business-unit analiza eventos en tiempo real y accede a históricos.</a:t>
            </a:r>
          </a:p>
          <a:p>
            <a:pPr algn="l" marL="885187" indent="-442594" lvl="1">
              <a:lnSpc>
                <a:spcPts val="5739"/>
              </a:lnSpc>
              <a:buFont typeface="Arial"/>
              <a:buChar char="•"/>
            </a:pPr>
            <a:r>
              <a:rPr lang="en-US" sz="4099">
                <a:solidFill>
                  <a:srgbClr val="FFFFFF"/>
                </a:solidFill>
                <a:latin typeface="Be Vietnam"/>
                <a:ea typeface="Be Vietnam"/>
                <a:cs typeface="Be Vietnam"/>
                <a:sym typeface="Be Vietnam"/>
              </a:rPr>
              <a:t>Se construye un datamart optimizado para consultas climáticas-energéticas.</a:t>
            </a:r>
          </a:p>
          <a:p>
            <a:pPr algn="l" marL="885187" indent="-442594" lvl="1">
              <a:lnSpc>
                <a:spcPts val="5739"/>
              </a:lnSpc>
              <a:buFont typeface="Arial"/>
              <a:buChar char="•"/>
            </a:pPr>
            <a:r>
              <a:rPr lang="en-US" sz="4099">
                <a:solidFill>
                  <a:srgbClr val="FFFFFF"/>
                </a:solidFill>
                <a:latin typeface="Be Vietnam"/>
                <a:ea typeface="Be Vietnam"/>
                <a:cs typeface="Be Vietnam"/>
                <a:sym typeface="Be Vietnam"/>
              </a:rPr>
              <a:t>Interfaz CLI para realizar consultas como:</a:t>
            </a:r>
          </a:p>
          <a:p>
            <a:pPr algn="l" marL="885187" indent="-442594" lvl="1">
              <a:lnSpc>
                <a:spcPts val="5739"/>
              </a:lnSpc>
              <a:buFont typeface="Arial"/>
              <a:buChar char="•"/>
            </a:pPr>
            <a:r>
              <a:rPr lang="en-US" sz="4099">
                <a:solidFill>
                  <a:srgbClr val="FFFFFF"/>
                </a:solidFill>
                <a:latin typeface="Be Vietnam"/>
                <a:ea typeface="Be Vietnam"/>
                <a:cs typeface="Be Vietnam"/>
                <a:sym typeface="Be Vietnam"/>
              </a:rPr>
              <a:t>¿Cómo afecta el viento a la producción eólica?</a:t>
            </a:r>
          </a:p>
          <a:p>
            <a:pPr algn="l" marL="885187" indent="-442594" lvl="1">
              <a:lnSpc>
                <a:spcPts val="5739"/>
              </a:lnSpc>
              <a:buFont typeface="Arial"/>
              <a:buChar char="•"/>
            </a:pPr>
            <a:r>
              <a:rPr lang="en-US" sz="4099">
                <a:solidFill>
                  <a:srgbClr val="FFFFFF"/>
                </a:solidFill>
                <a:latin typeface="Be Vietnam"/>
                <a:ea typeface="Be Vietnam"/>
                <a:cs typeface="Be Vietnam"/>
                <a:sym typeface="Be Vietnam"/>
              </a:rPr>
              <a:t>¿Qué días hubo baja eficiencia solar?</a:t>
            </a:r>
          </a:p>
          <a:p>
            <a:pPr algn="l">
              <a:lnSpc>
                <a:spcPts val="5179"/>
              </a:lnSpc>
              <a:spcBef>
                <a:spcPct val="0"/>
              </a:spcBef>
            </a:pP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5539437" y="-1413488"/>
            <a:ext cx="6156926" cy="4659972"/>
          </a:xfrm>
          <a:custGeom>
            <a:avLst/>
            <a:gdLst/>
            <a:ahLst/>
            <a:cxnLst/>
            <a:rect r="r" b="b" t="t" l="l"/>
            <a:pathLst>
              <a:path h="4659972" w="6156926">
                <a:moveTo>
                  <a:pt x="0" y="0"/>
                </a:moveTo>
                <a:lnTo>
                  <a:pt x="6156926" y="0"/>
                </a:lnTo>
                <a:lnTo>
                  <a:pt x="6156926" y="4659972"/>
                </a:lnTo>
                <a:lnTo>
                  <a:pt x="0" y="4659972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926204" y="916498"/>
            <a:ext cx="16061743" cy="1297344"/>
            <a:chOff x="0" y="0"/>
            <a:chExt cx="4230253" cy="341687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4230253" cy="341687"/>
            </a:xfrm>
            <a:custGeom>
              <a:avLst/>
              <a:gdLst/>
              <a:ahLst/>
              <a:cxnLst/>
              <a:rect r="r" b="b" t="t" l="l"/>
              <a:pathLst>
                <a:path h="341687" w="4230253">
                  <a:moveTo>
                    <a:pt x="48201" y="0"/>
                  </a:moveTo>
                  <a:lnTo>
                    <a:pt x="4182052" y="0"/>
                  </a:lnTo>
                  <a:cubicBezTo>
                    <a:pt x="4208673" y="0"/>
                    <a:pt x="4230253" y="21580"/>
                    <a:pt x="4230253" y="48201"/>
                  </a:cubicBezTo>
                  <a:lnTo>
                    <a:pt x="4230253" y="293486"/>
                  </a:lnTo>
                  <a:cubicBezTo>
                    <a:pt x="4230253" y="320107"/>
                    <a:pt x="4208673" y="341687"/>
                    <a:pt x="4182052" y="341687"/>
                  </a:cubicBezTo>
                  <a:lnTo>
                    <a:pt x="48201" y="341687"/>
                  </a:lnTo>
                  <a:cubicBezTo>
                    <a:pt x="21580" y="341687"/>
                    <a:pt x="0" y="320107"/>
                    <a:pt x="0" y="293486"/>
                  </a:cubicBezTo>
                  <a:lnTo>
                    <a:pt x="0" y="48201"/>
                  </a:lnTo>
                  <a:cubicBezTo>
                    <a:pt x="0" y="21580"/>
                    <a:pt x="21580" y="0"/>
                    <a:pt x="48201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4230253" cy="3797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853489" y="1026690"/>
            <a:ext cx="16207174" cy="962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40"/>
              </a:lnSpc>
              <a:spcBef>
                <a:spcPct val="0"/>
              </a:spcBef>
            </a:pPr>
            <a:r>
              <a:rPr lang="en-US" b="true" sz="5600">
                <a:solidFill>
                  <a:srgbClr val="000000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Unidad de negocio: análisis e interfaz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378016" y="263806"/>
            <a:ext cx="19044031" cy="9522016"/>
            <a:chOff x="0" y="0"/>
            <a:chExt cx="25392042" cy="1269602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696021" cy="12696021"/>
            </a:xfrm>
            <a:custGeom>
              <a:avLst/>
              <a:gdLst/>
              <a:ahLst/>
              <a:cxnLst/>
              <a:rect r="r" b="b" t="t" l="l"/>
              <a:pathLst>
                <a:path h="12696021" w="12696021">
                  <a:moveTo>
                    <a:pt x="0" y="0"/>
                  </a:moveTo>
                  <a:lnTo>
                    <a:pt x="12696021" y="0"/>
                  </a:lnTo>
                  <a:lnTo>
                    <a:pt x="12696021" y="12696021"/>
                  </a:lnTo>
                  <a:lnTo>
                    <a:pt x="0" y="126960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9999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2696021" y="0"/>
              <a:ext cx="12696021" cy="12696021"/>
            </a:xfrm>
            <a:custGeom>
              <a:avLst/>
              <a:gdLst/>
              <a:ahLst/>
              <a:cxnLst/>
              <a:rect r="r" b="b" t="t" l="l"/>
              <a:pathLst>
                <a:path h="12696021" w="12696021">
                  <a:moveTo>
                    <a:pt x="0" y="0"/>
                  </a:moveTo>
                  <a:lnTo>
                    <a:pt x="12696021" y="0"/>
                  </a:lnTo>
                  <a:lnTo>
                    <a:pt x="12696021" y="12696021"/>
                  </a:lnTo>
                  <a:lnTo>
                    <a:pt x="0" y="126960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9999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1390632">
            <a:off x="16586026" y="3955142"/>
            <a:ext cx="5592390" cy="3030058"/>
          </a:xfrm>
          <a:custGeom>
            <a:avLst/>
            <a:gdLst/>
            <a:ahLst/>
            <a:cxnLst/>
            <a:rect r="r" b="b" t="t" l="l"/>
            <a:pathLst>
              <a:path h="3030058" w="5592390">
                <a:moveTo>
                  <a:pt x="0" y="0"/>
                </a:moveTo>
                <a:lnTo>
                  <a:pt x="5592390" y="0"/>
                </a:lnTo>
                <a:lnTo>
                  <a:pt x="5592390" y="3030058"/>
                </a:lnTo>
                <a:lnTo>
                  <a:pt x="0" y="303005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9925823">
            <a:off x="12855151" y="-1445935"/>
            <a:ext cx="2978058" cy="3419483"/>
          </a:xfrm>
          <a:custGeom>
            <a:avLst/>
            <a:gdLst/>
            <a:ahLst/>
            <a:cxnLst/>
            <a:rect r="r" b="b" t="t" l="l"/>
            <a:pathLst>
              <a:path h="3419483" w="2978058">
                <a:moveTo>
                  <a:pt x="0" y="0"/>
                </a:moveTo>
                <a:lnTo>
                  <a:pt x="2978058" y="0"/>
                </a:lnTo>
                <a:lnTo>
                  <a:pt x="2978058" y="3419483"/>
                </a:lnTo>
                <a:lnTo>
                  <a:pt x="0" y="341948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3801953" y="-1510632"/>
            <a:ext cx="5335118" cy="6151604"/>
          </a:xfrm>
          <a:custGeom>
            <a:avLst/>
            <a:gdLst/>
            <a:ahLst/>
            <a:cxnLst/>
            <a:rect r="r" b="b" t="t" l="l"/>
            <a:pathLst>
              <a:path h="6151604" w="5335118">
                <a:moveTo>
                  <a:pt x="0" y="0"/>
                </a:moveTo>
                <a:lnTo>
                  <a:pt x="5335118" y="0"/>
                </a:lnTo>
                <a:lnTo>
                  <a:pt x="5335118" y="6151604"/>
                </a:lnTo>
                <a:lnTo>
                  <a:pt x="0" y="615160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5234567">
            <a:off x="-507681" y="7381303"/>
            <a:ext cx="3072762" cy="4447419"/>
          </a:xfrm>
          <a:custGeom>
            <a:avLst/>
            <a:gdLst/>
            <a:ahLst/>
            <a:cxnLst/>
            <a:rect r="r" b="b" t="t" l="l"/>
            <a:pathLst>
              <a:path h="4447419" w="3072762">
                <a:moveTo>
                  <a:pt x="0" y="0"/>
                </a:moveTo>
                <a:lnTo>
                  <a:pt x="3072762" y="0"/>
                </a:lnTo>
                <a:lnTo>
                  <a:pt x="3072762" y="4447419"/>
                </a:lnTo>
                <a:lnTo>
                  <a:pt x="0" y="444741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false" rot="-6255640">
            <a:off x="21081" y="6286052"/>
            <a:ext cx="3414662" cy="4718754"/>
          </a:xfrm>
          <a:custGeom>
            <a:avLst/>
            <a:gdLst/>
            <a:ahLst/>
            <a:cxnLst/>
            <a:rect r="r" b="b" t="t" l="l"/>
            <a:pathLst>
              <a:path h="4718754" w="3414662">
                <a:moveTo>
                  <a:pt x="3414662" y="0"/>
                </a:moveTo>
                <a:lnTo>
                  <a:pt x="0" y="0"/>
                </a:lnTo>
                <a:lnTo>
                  <a:pt x="0" y="4718753"/>
                </a:lnTo>
                <a:lnTo>
                  <a:pt x="3414662" y="4718753"/>
                </a:lnTo>
                <a:lnTo>
                  <a:pt x="3414662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5539437" y="-1413488"/>
            <a:ext cx="6156926" cy="4659972"/>
          </a:xfrm>
          <a:custGeom>
            <a:avLst/>
            <a:gdLst/>
            <a:ahLst/>
            <a:cxnLst/>
            <a:rect r="r" b="b" t="t" l="l"/>
            <a:pathLst>
              <a:path h="4659972" w="6156926">
                <a:moveTo>
                  <a:pt x="0" y="0"/>
                </a:moveTo>
                <a:lnTo>
                  <a:pt x="6156926" y="0"/>
                </a:lnTo>
                <a:lnTo>
                  <a:pt x="6156926" y="4659972"/>
                </a:lnTo>
                <a:lnTo>
                  <a:pt x="0" y="4659972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5268286" y="740476"/>
            <a:ext cx="7443886" cy="8864536"/>
            <a:chOff x="0" y="0"/>
            <a:chExt cx="341114" cy="406215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341114" cy="406215"/>
            </a:xfrm>
            <a:custGeom>
              <a:avLst/>
              <a:gdLst/>
              <a:ahLst/>
              <a:cxnLst/>
              <a:rect r="r" b="b" t="t" l="l"/>
              <a:pathLst>
                <a:path h="406215" w="341114">
                  <a:moveTo>
                    <a:pt x="53042" y="0"/>
                  </a:moveTo>
                  <a:lnTo>
                    <a:pt x="288072" y="0"/>
                  </a:lnTo>
                  <a:cubicBezTo>
                    <a:pt x="317367" y="0"/>
                    <a:pt x="341114" y="23748"/>
                    <a:pt x="341114" y="53042"/>
                  </a:cubicBezTo>
                  <a:lnTo>
                    <a:pt x="341114" y="353173"/>
                  </a:lnTo>
                  <a:cubicBezTo>
                    <a:pt x="341114" y="367241"/>
                    <a:pt x="335526" y="380732"/>
                    <a:pt x="325579" y="390680"/>
                  </a:cubicBezTo>
                  <a:cubicBezTo>
                    <a:pt x="315631" y="400627"/>
                    <a:pt x="302140" y="406215"/>
                    <a:pt x="288072" y="406215"/>
                  </a:cubicBezTo>
                  <a:lnTo>
                    <a:pt x="53042" y="406215"/>
                  </a:lnTo>
                  <a:cubicBezTo>
                    <a:pt x="38974" y="406215"/>
                    <a:pt x="25483" y="400627"/>
                    <a:pt x="15536" y="390680"/>
                  </a:cubicBezTo>
                  <a:cubicBezTo>
                    <a:pt x="5588" y="380732"/>
                    <a:pt x="0" y="367241"/>
                    <a:pt x="0" y="353173"/>
                  </a:cubicBezTo>
                  <a:lnTo>
                    <a:pt x="0" y="53042"/>
                  </a:lnTo>
                  <a:cubicBezTo>
                    <a:pt x="0" y="38974"/>
                    <a:pt x="5588" y="25483"/>
                    <a:pt x="15536" y="15536"/>
                  </a:cubicBezTo>
                  <a:cubicBezTo>
                    <a:pt x="25483" y="5588"/>
                    <a:pt x="38974" y="0"/>
                    <a:pt x="53042" y="0"/>
                  </a:cubicBezTo>
                  <a:close/>
                </a:path>
              </a:pathLst>
            </a:custGeom>
            <a:solidFill>
              <a:srgbClr val="E0F19C"/>
            </a:solidFill>
            <a:ln cap="rnd">
              <a:noFill/>
              <a:prstDash val="solid"/>
              <a:round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28575"/>
              <a:ext cx="341114" cy="3776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72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5503723" y="1094029"/>
            <a:ext cx="6989694" cy="8115755"/>
          </a:xfrm>
          <a:custGeom>
            <a:avLst/>
            <a:gdLst/>
            <a:ahLst/>
            <a:cxnLst/>
            <a:rect r="r" b="b" t="t" l="l"/>
            <a:pathLst>
              <a:path h="8115755" w="6989694">
                <a:moveTo>
                  <a:pt x="0" y="0"/>
                </a:moveTo>
                <a:lnTo>
                  <a:pt x="6989694" y="0"/>
                </a:lnTo>
                <a:lnTo>
                  <a:pt x="6989694" y="8115755"/>
                </a:lnTo>
                <a:lnTo>
                  <a:pt x="0" y="8115755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88AA6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78016" y="263806"/>
            <a:ext cx="19044031" cy="9522016"/>
            <a:chOff x="0" y="0"/>
            <a:chExt cx="25392042" cy="1269602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696021" cy="12696021"/>
            </a:xfrm>
            <a:custGeom>
              <a:avLst/>
              <a:gdLst/>
              <a:ahLst/>
              <a:cxnLst/>
              <a:rect r="r" b="b" t="t" l="l"/>
              <a:pathLst>
                <a:path h="12696021" w="12696021">
                  <a:moveTo>
                    <a:pt x="0" y="0"/>
                  </a:moveTo>
                  <a:lnTo>
                    <a:pt x="12696021" y="0"/>
                  </a:lnTo>
                  <a:lnTo>
                    <a:pt x="12696021" y="12696021"/>
                  </a:lnTo>
                  <a:lnTo>
                    <a:pt x="0" y="126960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9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2696021" y="0"/>
              <a:ext cx="12696021" cy="12696021"/>
            </a:xfrm>
            <a:custGeom>
              <a:avLst/>
              <a:gdLst/>
              <a:ahLst/>
              <a:cxnLst/>
              <a:rect r="r" b="b" t="t" l="l"/>
              <a:pathLst>
                <a:path h="12696021" w="12696021">
                  <a:moveTo>
                    <a:pt x="0" y="0"/>
                  </a:moveTo>
                  <a:lnTo>
                    <a:pt x="12696021" y="0"/>
                  </a:lnTo>
                  <a:lnTo>
                    <a:pt x="12696021" y="12696021"/>
                  </a:lnTo>
                  <a:lnTo>
                    <a:pt x="0" y="126960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9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1390632">
            <a:off x="16586026" y="3955142"/>
            <a:ext cx="5592390" cy="3030058"/>
          </a:xfrm>
          <a:custGeom>
            <a:avLst/>
            <a:gdLst/>
            <a:ahLst/>
            <a:cxnLst/>
            <a:rect r="r" b="b" t="t" l="l"/>
            <a:pathLst>
              <a:path h="3030058" w="5592390">
                <a:moveTo>
                  <a:pt x="0" y="0"/>
                </a:moveTo>
                <a:lnTo>
                  <a:pt x="5592390" y="0"/>
                </a:lnTo>
                <a:lnTo>
                  <a:pt x="5592390" y="3030058"/>
                </a:lnTo>
                <a:lnTo>
                  <a:pt x="0" y="303005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9925823">
            <a:off x="12855151" y="-1445935"/>
            <a:ext cx="2978058" cy="3419483"/>
          </a:xfrm>
          <a:custGeom>
            <a:avLst/>
            <a:gdLst/>
            <a:ahLst/>
            <a:cxnLst/>
            <a:rect r="r" b="b" t="t" l="l"/>
            <a:pathLst>
              <a:path h="3419483" w="2978058">
                <a:moveTo>
                  <a:pt x="0" y="0"/>
                </a:moveTo>
                <a:lnTo>
                  <a:pt x="2978058" y="0"/>
                </a:lnTo>
                <a:lnTo>
                  <a:pt x="2978058" y="3419483"/>
                </a:lnTo>
                <a:lnTo>
                  <a:pt x="0" y="341948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801953" y="-1510632"/>
            <a:ext cx="5335118" cy="6151604"/>
          </a:xfrm>
          <a:custGeom>
            <a:avLst/>
            <a:gdLst/>
            <a:ahLst/>
            <a:cxnLst/>
            <a:rect r="r" b="b" t="t" l="l"/>
            <a:pathLst>
              <a:path h="6151604" w="5335118">
                <a:moveTo>
                  <a:pt x="0" y="0"/>
                </a:moveTo>
                <a:lnTo>
                  <a:pt x="5335118" y="0"/>
                </a:lnTo>
                <a:lnTo>
                  <a:pt x="5335118" y="6151604"/>
                </a:lnTo>
                <a:lnTo>
                  <a:pt x="0" y="615160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5234567">
            <a:off x="-507681" y="7381303"/>
            <a:ext cx="3072762" cy="4447419"/>
          </a:xfrm>
          <a:custGeom>
            <a:avLst/>
            <a:gdLst/>
            <a:ahLst/>
            <a:cxnLst/>
            <a:rect r="r" b="b" t="t" l="l"/>
            <a:pathLst>
              <a:path h="4447419" w="3072762">
                <a:moveTo>
                  <a:pt x="0" y="0"/>
                </a:moveTo>
                <a:lnTo>
                  <a:pt x="3072762" y="0"/>
                </a:lnTo>
                <a:lnTo>
                  <a:pt x="3072762" y="4447419"/>
                </a:lnTo>
                <a:lnTo>
                  <a:pt x="0" y="444741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728412" y="962743"/>
            <a:ext cx="14741100" cy="8361514"/>
            <a:chOff x="0" y="0"/>
            <a:chExt cx="675507" cy="38316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75507" cy="383164"/>
            </a:xfrm>
            <a:custGeom>
              <a:avLst/>
              <a:gdLst/>
              <a:ahLst/>
              <a:cxnLst/>
              <a:rect r="r" b="b" t="t" l="l"/>
              <a:pathLst>
                <a:path h="383164" w="675507">
                  <a:moveTo>
                    <a:pt x="26785" y="0"/>
                  </a:moveTo>
                  <a:lnTo>
                    <a:pt x="648722" y="0"/>
                  </a:lnTo>
                  <a:cubicBezTo>
                    <a:pt x="655826" y="0"/>
                    <a:pt x="662639" y="2822"/>
                    <a:pt x="667662" y="7845"/>
                  </a:cubicBezTo>
                  <a:cubicBezTo>
                    <a:pt x="672685" y="12868"/>
                    <a:pt x="675507" y="19681"/>
                    <a:pt x="675507" y="26785"/>
                  </a:cubicBezTo>
                  <a:lnTo>
                    <a:pt x="675507" y="356379"/>
                  </a:lnTo>
                  <a:cubicBezTo>
                    <a:pt x="675507" y="363483"/>
                    <a:pt x="672685" y="370296"/>
                    <a:pt x="667662" y="375319"/>
                  </a:cubicBezTo>
                  <a:cubicBezTo>
                    <a:pt x="662639" y="380342"/>
                    <a:pt x="655826" y="383164"/>
                    <a:pt x="648722" y="383164"/>
                  </a:cubicBezTo>
                  <a:lnTo>
                    <a:pt x="26785" y="383164"/>
                  </a:lnTo>
                  <a:cubicBezTo>
                    <a:pt x="19681" y="383164"/>
                    <a:pt x="12868" y="380342"/>
                    <a:pt x="7845" y="375319"/>
                  </a:cubicBezTo>
                  <a:cubicBezTo>
                    <a:pt x="2822" y="370296"/>
                    <a:pt x="0" y="363483"/>
                    <a:pt x="0" y="356379"/>
                  </a:cubicBezTo>
                  <a:lnTo>
                    <a:pt x="0" y="26785"/>
                  </a:lnTo>
                  <a:cubicBezTo>
                    <a:pt x="0" y="19681"/>
                    <a:pt x="2822" y="12868"/>
                    <a:pt x="7845" y="7845"/>
                  </a:cubicBezTo>
                  <a:cubicBezTo>
                    <a:pt x="12868" y="2822"/>
                    <a:pt x="19681" y="0"/>
                    <a:pt x="26785" y="0"/>
                  </a:cubicBezTo>
                  <a:close/>
                </a:path>
              </a:pathLst>
            </a:custGeom>
            <a:solidFill>
              <a:srgbClr val="E0F19C"/>
            </a:solidFill>
            <a:ln cap="rnd">
              <a:noFill/>
              <a:prstDash val="solid"/>
              <a:round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28575"/>
              <a:ext cx="675507" cy="3545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72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2444181" y="1335136"/>
            <a:ext cx="13309563" cy="7616728"/>
          </a:xfrm>
          <a:custGeom>
            <a:avLst/>
            <a:gdLst/>
            <a:ahLst/>
            <a:cxnLst/>
            <a:rect r="r" b="b" t="t" l="l"/>
            <a:pathLst>
              <a:path h="7616728" w="13309563">
                <a:moveTo>
                  <a:pt x="0" y="0"/>
                </a:moveTo>
                <a:lnTo>
                  <a:pt x="13309562" y="0"/>
                </a:lnTo>
                <a:lnTo>
                  <a:pt x="13309562" y="7616728"/>
                </a:lnTo>
                <a:lnTo>
                  <a:pt x="0" y="7616728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true" flipV="false" rot="-6255640">
            <a:off x="21081" y="6286052"/>
            <a:ext cx="3414662" cy="4718754"/>
          </a:xfrm>
          <a:custGeom>
            <a:avLst/>
            <a:gdLst/>
            <a:ahLst/>
            <a:cxnLst/>
            <a:rect r="r" b="b" t="t" l="l"/>
            <a:pathLst>
              <a:path h="4718754" w="3414662">
                <a:moveTo>
                  <a:pt x="3414662" y="0"/>
                </a:moveTo>
                <a:lnTo>
                  <a:pt x="0" y="0"/>
                </a:lnTo>
                <a:lnTo>
                  <a:pt x="0" y="4718753"/>
                </a:lnTo>
                <a:lnTo>
                  <a:pt x="3414662" y="4718753"/>
                </a:lnTo>
                <a:lnTo>
                  <a:pt x="3414662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357195" y="-2066180"/>
            <a:ext cx="6156926" cy="4659972"/>
          </a:xfrm>
          <a:custGeom>
            <a:avLst/>
            <a:gdLst/>
            <a:ahLst/>
            <a:cxnLst/>
            <a:rect r="r" b="b" t="t" l="l"/>
            <a:pathLst>
              <a:path h="4659972" w="6156926">
                <a:moveTo>
                  <a:pt x="0" y="0"/>
                </a:moveTo>
                <a:lnTo>
                  <a:pt x="6156926" y="0"/>
                </a:lnTo>
                <a:lnTo>
                  <a:pt x="6156926" y="4659973"/>
                </a:lnTo>
                <a:lnTo>
                  <a:pt x="0" y="4659973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378016" y="382492"/>
            <a:ext cx="19044031" cy="9522016"/>
            <a:chOff x="0" y="0"/>
            <a:chExt cx="25392042" cy="1269602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696021" cy="12696021"/>
            </a:xfrm>
            <a:custGeom>
              <a:avLst/>
              <a:gdLst/>
              <a:ahLst/>
              <a:cxnLst/>
              <a:rect r="r" b="b" t="t" l="l"/>
              <a:pathLst>
                <a:path h="12696021" w="12696021">
                  <a:moveTo>
                    <a:pt x="0" y="0"/>
                  </a:moveTo>
                  <a:lnTo>
                    <a:pt x="12696021" y="0"/>
                  </a:lnTo>
                  <a:lnTo>
                    <a:pt x="12696021" y="12696021"/>
                  </a:lnTo>
                  <a:lnTo>
                    <a:pt x="0" y="126960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9999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2696021" y="0"/>
              <a:ext cx="12696021" cy="12696021"/>
            </a:xfrm>
            <a:custGeom>
              <a:avLst/>
              <a:gdLst/>
              <a:ahLst/>
              <a:cxnLst/>
              <a:rect r="r" b="b" t="t" l="l"/>
              <a:pathLst>
                <a:path h="12696021" w="12696021">
                  <a:moveTo>
                    <a:pt x="0" y="0"/>
                  </a:moveTo>
                  <a:lnTo>
                    <a:pt x="12696021" y="0"/>
                  </a:lnTo>
                  <a:lnTo>
                    <a:pt x="12696021" y="12696021"/>
                  </a:lnTo>
                  <a:lnTo>
                    <a:pt x="0" y="126960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9999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12977229" y="-1284809"/>
            <a:ext cx="7739266" cy="9674083"/>
          </a:xfrm>
          <a:custGeom>
            <a:avLst/>
            <a:gdLst/>
            <a:ahLst/>
            <a:cxnLst/>
            <a:rect r="r" b="b" t="t" l="l"/>
            <a:pathLst>
              <a:path h="9674083" w="7739266">
                <a:moveTo>
                  <a:pt x="0" y="0"/>
                </a:moveTo>
                <a:lnTo>
                  <a:pt x="7739266" y="0"/>
                </a:lnTo>
                <a:lnTo>
                  <a:pt x="7739266" y="9674083"/>
                </a:lnTo>
                <a:lnTo>
                  <a:pt x="0" y="967408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1792756">
            <a:off x="-876313" y="7752681"/>
            <a:ext cx="2538596" cy="3508111"/>
          </a:xfrm>
          <a:custGeom>
            <a:avLst/>
            <a:gdLst/>
            <a:ahLst/>
            <a:cxnLst/>
            <a:rect r="r" b="b" t="t" l="l"/>
            <a:pathLst>
              <a:path h="3508111" w="2538596">
                <a:moveTo>
                  <a:pt x="0" y="0"/>
                </a:moveTo>
                <a:lnTo>
                  <a:pt x="2538596" y="0"/>
                </a:lnTo>
                <a:lnTo>
                  <a:pt x="2538596" y="3508110"/>
                </a:lnTo>
                <a:lnTo>
                  <a:pt x="0" y="350811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234143" y="7773609"/>
            <a:ext cx="8107713" cy="5026782"/>
          </a:xfrm>
          <a:custGeom>
            <a:avLst/>
            <a:gdLst/>
            <a:ahLst/>
            <a:cxnLst/>
            <a:rect r="r" b="b" t="t" l="l"/>
            <a:pathLst>
              <a:path h="5026782" w="8107713">
                <a:moveTo>
                  <a:pt x="0" y="0"/>
                </a:moveTo>
                <a:lnTo>
                  <a:pt x="8107714" y="0"/>
                </a:lnTo>
                <a:lnTo>
                  <a:pt x="8107714" y="5026782"/>
                </a:lnTo>
                <a:lnTo>
                  <a:pt x="0" y="502678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1961087">
            <a:off x="11115443" y="-631899"/>
            <a:ext cx="3723572" cy="4452097"/>
          </a:xfrm>
          <a:custGeom>
            <a:avLst/>
            <a:gdLst/>
            <a:ahLst/>
            <a:cxnLst/>
            <a:rect r="r" b="b" t="t" l="l"/>
            <a:pathLst>
              <a:path h="4452097" w="3723572">
                <a:moveTo>
                  <a:pt x="0" y="0"/>
                </a:moveTo>
                <a:lnTo>
                  <a:pt x="3723572" y="0"/>
                </a:lnTo>
                <a:lnTo>
                  <a:pt x="3723572" y="4452097"/>
                </a:lnTo>
                <a:lnTo>
                  <a:pt x="0" y="445209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28700" y="2943002"/>
            <a:ext cx="12242711" cy="6961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63596" indent="-431798" lvl="1">
              <a:lnSpc>
                <a:spcPts val="5599"/>
              </a:lnSpc>
              <a:buFont typeface="Arial"/>
              <a:buChar char="•"/>
            </a:pPr>
            <a:r>
              <a:rPr lang="en-US" b="true" sz="3999">
                <a:solidFill>
                  <a:srgbClr val="FFFFFF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Usuarios finales</a:t>
            </a:r>
            <a:r>
              <a:rPr lang="en-US" sz="3999">
                <a:solidFill>
                  <a:srgbClr val="FFFFFF"/>
                </a:solidFill>
                <a:latin typeface="Be Vietnam"/>
                <a:ea typeface="Be Vietnam"/>
                <a:cs typeface="Be Vietnam"/>
                <a:sym typeface="Be Vietnam"/>
              </a:rPr>
              <a:t>: empresas energéticas, investigadores.</a:t>
            </a:r>
          </a:p>
          <a:p>
            <a:pPr algn="l" marL="863596" indent="-431798" lvl="1">
              <a:lnSpc>
                <a:spcPts val="5599"/>
              </a:lnSpc>
              <a:buFont typeface="Arial"/>
              <a:buChar char="•"/>
            </a:pPr>
            <a:r>
              <a:rPr lang="en-US" b="true" sz="3999">
                <a:solidFill>
                  <a:srgbClr val="FFFFFF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Casos de uso:</a:t>
            </a:r>
          </a:p>
          <a:p>
            <a:pPr algn="l" marL="1727192" indent="-575731" lvl="2">
              <a:lnSpc>
                <a:spcPts val="5599"/>
              </a:lnSpc>
              <a:buFont typeface="Arial"/>
              <a:buChar char="⚬"/>
            </a:pPr>
            <a:r>
              <a:rPr lang="en-US" sz="3999">
                <a:solidFill>
                  <a:srgbClr val="FFFFFF"/>
                </a:solidFill>
                <a:latin typeface="Be Vietnam"/>
                <a:ea typeface="Be Vietnam"/>
                <a:cs typeface="Be Vietnam"/>
                <a:sym typeface="Be Vietnam"/>
              </a:rPr>
              <a:t>Ajuste dinámico de oferta energética según el clima.</a:t>
            </a:r>
          </a:p>
          <a:p>
            <a:pPr algn="l" marL="1727192" indent="-575731" lvl="2">
              <a:lnSpc>
                <a:spcPts val="5599"/>
              </a:lnSpc>
              <a:buFont typeface="Arial"/>
              <a:buChar char="⚬"/>
            </a:pPr>
            <a:r>
              <a:rPr lang="en-US" sz="3999">
                <a:solidFill>
                  <a:srgbClr val="FFFFFF"/>
                </a:solidFill>
                <a:latin typeface="Be Vietnam"/>
                <a:ea typeface="Be Vietnam"/>
                <a:cs typeface="Be Vietnam"/>
                <a:sym typeface="Be Vietnam"/>
              </a:rPr>
              <a:t>Identificación de patrones de baja eficiencia.</a:t>
            </a:r>
          </a:p>
          <a:p>
            <a:pPr algn="l" marL="863596" indent="-431798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FFFFFF"/>
                </a:solidFill>
                <a:latin typeface="Be Vietnam"/>
                <a:ea typeface="Be Vietnam"/>
                <a:cs typeface="Be Vietnam"/>
                <a:sym typeface="Be Vietnam"/>
              </a:rPr>
              <a:t>Aporta datos útiles para combatir el cambio climático desde la tecnología.</a:t>
            </a:r>
          </a:p>
          <a:p>
            <a:pPr algn="l">
              <a:lnSpc>
                <a:spcPts val="5039"/>
              </a:lnSpc>
              <a:spcBef>
                <a:spcPct val="0"/>
              </a:spcBef>
            </a:pPr>
          </a:p>
        </p:txBody>
      </p:sp>
      <p:grpSp>
        <p:nvGrpSpPr>
          <p:cNvPr name="Group 11" id="11"/>
          <p:cNvGrpSpPr/>
          <p:nvPr/>
        </p:nvGrpSpPr>
        <p:grpSpPr>
          <a:xfrm rot="0">
            <a:off x="490978" y="617602"/>
            <a:ext cx="10197688" cy="1953094"/>
            <a:chOff x="0" y="0"/>
            <a:chExt cx="2685811" cy="51439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685811" cy="514395"/>
            </a:xfrm>
            <a:custGeom>
              <a:avLst/>
              <a:gdLst/>
              <a:ahLst/>
              <a:cxnLst/>
              <a:rect r="r" b="b" t="t" l="l"/>
              <a:pathLst>
                <a:path h="514395" w="2685811">
                  <a:moveTo>
                    <a:pt x="75918" y="0"/>
                  </a:moveTo>
                  <a:lnTo>
                    <a:pt x="2609892" y="0"/>
                  </a:lnTo>
                  <a:cubicBezTo>
                    <a:pt x="2651821" y="0"/>
                    <a:pt x="2685811" y="33990"/>
                    <a:pt x="2685811" y="75918"/>
                  </a:cubicBezTo>
                  <a:lnTo>
                    <a:pt x="2685811" y="438477"/>
                  </a:lnTo>
                  <a:cubicBezTo>
                    <a:pt x="2685811" y="458612"/>
                    <a:pt x="2677812" y="477922"/>
                    <a:pt x="2663575" y="492159"/>
                  </a:cubicBezTo>
                  <a:cubicBezTo>
                    <a:pt x="2649338" y="506397"/>
                    <a:pt x="2630027" y="514395"/>
                    <a:pt x="2609892" y="514395"/>
                  </a:cubicBezTo>
                  <a:lnTo>
                    <a:pt x="75918" y="514395"/>
                  </a:lnTo>
                  <a:cubicBezTo>
                    <a:pt x="33990" y="514395"/>
                    <a:pt x="0" y="480405"/>
                    <a:pt x="0" y="438477"/>
                  </a:cubicBezTo>
                  <a:lnTo>
                    <a:pt x="0" y="75918"/>
                  </a:lnTo>
                  <a:cubicBezTo>
                    <a:pt x="0" y="55784"/>
                    <a:pt x="7999" y="36473"/>
                    <a:pt x="22236" y="22236"/>
                  </a:cubicBezTo>
                  <a:cubicBezTo>
                    <a:pt x="36473" y="7999"/>
                    <a:pt x="55784" y="0"/>
                    <a:pt x="7591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2685811" cy="55249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-1091396" y="560370"/>
            <a:ext cx="13362436" cy="19532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40"/>
              </a:lnSpc>
              <a:spcBef>
                <a:spcPct val="0"/>
              </a:spcBef>
            </a:pPr>
            <a:r>
              <a:rPr lang="en-US" b="true" sz="5600">
                <a:solidFill>
                  <a:srgbClr val="000000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Propuesta de valor y aplicabilidad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779327" y="0"/>
            <a:ext cx="16748396" cy="10287000"/>
            <a:chOff x="0" y="0"/>
            <a:chExt cx="992498" cy="6096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992498" cy="609600"/>
            </a:xfrm>
            <a:custGeom>
              <a:avLst/>
              <a:gdLst/>
              <a:ahLst/>
              <a:cxnLst/>
              <a:rect r="r" b="b" t="t" l="l"/>
              <a:pathLst>
                <a:path h="609600" w="992498">
                  <a:moveTo>
                    <a:pt x="203200" y="0"/>
                  </a:moveTo>
                  <a:lnTo>
                    <a:pt x="789298" y="0"/>
                  </a:lnTo>
                  <a:lnTo>
                    <a:pt x="992498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FFBF4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27000" y="-38100"/>
              <a:ext cx="738498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4693869">
            <a:off x="5722908" y="7600543"/>
            <a:ext cx="3003179" cy="4150122"/>
          </a:xfrm>
          <a:custGeom>
            <a:avLst/>
            <a:gdLst/>
            <a:ahLst/>
            <a:cxnLst/>
            <a:rect r="r" b="b" t="t" l="l"/>
            <a:pathLst>
              <a:path h="4150122" w="3003179">
                <a:moveTo>
                  <a:pt x="0" y="0"/>
                </a:moveTo>
                <a:lnTo>
                  <a:pt x="3003179" y="0"/>
                </a:lnTo>
                <a:lnTo>
                  <a:pt x="3003179" y="4150122"/>
                </a:lnTo>
                <a:lnTo>
                  <a:pt x="0" y="415012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362071" y="-2709641"/>
            <a:ext cx="4522456" cy="4259331"/>
          </a:xfrm>
          <a:custGeom>
            <a:avLst/>
            <a:gdLst/>
            <a:ahLst/>
            <a:cxnLst/>
            <a:rect r="r" b="b" t="t" l="l"/>
            <a:pathLst>
              <a:path h="4259331" w="4522456">
                <a:moveTo>
                  <a:pt x="0" y="0"/>
                </a:moveTo>
                <a:lnTo>
                  <a:pt x="4522455" y="0"/>
                </a:lnTo>
                <a:lnTo>
                  <a:pt x="4522455" y="4259331"/>
                </a:lnTo>
                <a:lnTo>
                  <a:pt x="0" y="425933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4644196" y="2597612"/>
            <a:ext cx="8999608" cy="4918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800"/>
              </a:lnSpc>
              <a:spcBef>
                <a:spcPct val="0"/>
              </a:spcBef>
            </a:pPr>
            <a:r>
              <a:rPr lang="en-US" b="true" sz="7000">
                <a:solidFill>
                  <a:srgbClr val="000000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Let's work together to create a sustainable future!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-3273439" y="6387707"/>
            <a:ext cx="9312537" cy="5181157"/>
          </a:xfrm>
          <a:custGeom>
            <a:avLst/>
            <a:gdLst/>
            <a:ahLst/>
            <a:cxnLst/>
            <a:rect r="r" b="b" t="t" l="l"/>
            <a:pathLst>
              <a:path h="5181157" w="9312537">
                <a:moveTo>
                  <a:pt x="0" y="0"/>
                </a:moveTo>
                <a:lnTo>
                  <a:pt x="9312537" y="0"/>
                </a:lnTo>
                <a:lnTo>
                  <a:pt x="9312537" y="5181158"/>
                </a:lnTo>
                <a:lnTo>
                  <a:pt x="0" y="518115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false" rot="0">
            <a:off x="12865851" y="-620358"/>
            <a:ext cx="8010246" cy="4340097"/>
          </a:xfrm>
          <a:custGeom>
            <a:avLst/>
            <a:gdLst/>
            <a:ahLst/>
            <a:cxnLst/>
            <a:rect r="r" b="b" t="t" l="l"/>
            <a:pathLst>
              <a:path h="4340097" w="8010246">
                <a:moveTo>
                  <a:pt x="8010245" y="0"/>
                </a:moveTo>
                <a:lnTo>
                  <a:pt x="0" y="0"/>
                </a:lnTo>
                <a:lnTo>
                  <a:pt x="0" y="4340096"/>
                </a:lnTo>
                <a:lnTo>
                  <a:pt x="8010245" y="4340096"/>
                </a:lnTo>
                <a:lnTo>
                  <a:pt x="8010245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true" flipV="false" rot="9925823">
            <a:off x="1152015" y="2009997"/>
            <a:ext cx="2978058" cy="3419483"/>
          </a:xfrm>
          <a:custGeom>
            <a:avLst/>
            <a:gdLst/>
            <a:ahLst/>
            <a:cxnLst/>
            <a:rect r="r" b="b" t="t" l="l"/>
            <a:pathLst>
              <a:path h="3419483" w="2978058">
                <a:moveTo>
                  <a:pt x="2978058" y="0"/>
                </a:moveTo>
                <a:lnTo>
                  <a:pt x="0" y="0"/>
                </a:lnTo>
                <a:lnTo>
                  <a:pt x="0" y="3419483"/>
                </a:lnTo>
                <a:lnTo>
                  <a:pt x="2978058" y="3419483"/>
                </a:lnTo>
                <a:lnTo>
                  <a:pt x="2978058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6252762">
            <a:off x="-384838" y="-1252433"/>
            <a:ext cx="6234043" cy="3627080"/>
          </a:xfrm>
          <a:custGeom>
            <a:avLst/>
            <a:gdLst/>
            <a:ahLst/>
            <a:cxnLst/>
            <a:rect r="r" b="b" t="t" l="l"/>
            <a:pathLst>
              <a:path h="3627080" w="6234043">
                <a:moveTo>
                  <a:pt x="0" y="0"/>
                </a:moveTo>
                <a:lnTo>
                  <a:pt x="6234043" y="0"/>
                </a:lnTo>
                <a:lnTo>
                  <a:pt x="6234043" y="3627080"/>
                </a:lnTo>
                <a:lnTo>
                  <a:pt x="0" y="362708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636312">
            <a:off x="-1862978" y="683087"/>
            <a:ext cx="3745006" cy="5406177"/>
          </a:xfrm>
          <a:custGeom>
            <a:avLst/>
            <a:gdLst/>
            <a:ahLst/>
            <a:cxnLst/>
            <a:rect r="r" b="b" t="t" l="l"/>
            <a:pathLst>
              <a:path h="5406177" w="3745006">
                <a:moveTo>
                  <a:pt x="0" y="0"/>
                </a:moveTo>
                <a:lnTo>
                  <a:pt x="3745006" y="0"/>
                </a:lnTo>
                <a:lnTo>
                  <a:pt x="3745006" y="5406176"/>
                </a:lnTo>
                <a:lnTo>
                  <a:pt x="0" y="540617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5025753" y="3431713"/>
            <a:ext cx="4984890" cy="4114800"/>
          </a:xfrm>
          <a:custGeom>
            <a:avLst/>
            <a:gdLst/>
            <a:ahLst/>
            <a:cxnLst/>
            <a:rect r="r" b="b" t="t" l="l"/>
            <a:pathLst>
              <a:path h="4114800" w="4984890">
                <a:moveTo>
                  <a:pt x="0" y="0"/>
                </a:moveTo>
                <a:lnTo>
                  <a:pt x="4984890" y="0"/>
                </a:lnTo>
                <a:lnTo>
                  <a:pt x="498489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true" flipV="false" rot="-5400000">
            <a:off x="13302801" y="5942120"/>
            <a:ext cx="3901748" cy="5419095"/>
          </a:xfrm>
          <a:custGeom>
            <a:avLst/>
            <a:gdLst/>
            <a:ahLst/>
            <a:cxnLst/>
            <a:rect r="r" b="b" t="t" l="l"/>
            <a:pathLst>
              <a:path h="5419095" w="3901748">
                <a:moveTo>
                  <a:pt x="3901748" y="0"/>
                </a:moveTo>
                <a:lnTo>
                  <a:pt x="0" y="0"/>
                </a:lnTo>
                <a:lnTo>
                  <a:pt x="0" y="5419095"/>
                </a:lnTo>
                <a:lnTo>
                  <a:pt x="3901748" y="5419095"/>
                </a:lnTo>
                <a:lnTo>
                  <a:pt x="3901748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378016" y="382492"/>
            <a:ext cx="19044031" cy="9522016"/>
            <a:chOff x="0" y="0"/>
            <a:chExt cx="25392042" cy="1269602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696021" cy="12696021"/>
            </a:xfrm>
            <a:custGeom>
              <a:avLst/>
              <a:gdLst/>
              <a:ahLst/>
              <a:cxnLst/>
              <a:rect r="r" b="b" t="t" l="l"/>
              <a:pathLst>
                <a:path h="12696021" w="12696021">
                  <a:moveTo>
                    <a:pt x="0" y="0"/>
                  </a:moveTo>
                  <a:lnTo>
                    <a:pt x="12696021" y="0"/>
                  </a:lnTo>
                  <a:lnTo>
                    <a:pt x="12696021" y="12696021"/>
                  </a:lnTo>
                  <a:lnTo>
                    <a:pt x="0" y="126960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9999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2696021" y="0"/>
              <a:ext cx="12696021" cy="12696021"/>
            </a:xfrm>
            <a:custGeom>
              <a:avLst/>
              <a:gdLst/>
              <a:ahLst/>
              <a:cxnLst/>
              <a:rect r="r" b="b" t="t" l="l"/>
              <a:pathLst>
                <a:path h="12696021" w="12696021">
                  <a:moveTo>
                    <a:pt x="0" y="0"/>
                  </a:moveTo>
                  <a:lnTo>
                    <a:pt x="12696021" y="0"/>
                  </a:lnTo>
                  <a:lnTo>
                    <a:pt x="12696021" y="12696021"/>
                  </a:lnTo>
                  <a:lnTo>
                    <a:pt x="0" y="126960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9999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-300312" y="0"/>
            <a:ext cx="18888624" cy="5799399"/>
            <a:chOff x="0" y="0"/>
            <a:chExt cx="4974782" cy="152741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974782" cy="1527414"/>
            </a:xfrm>
            <a:custGeom>
              <a:avLst/>
              <a:gdLst/>
              <a:ahLst/>
              <a:cxnLst/>
              <a:rect r="r" b="b" t="t" l="l"/>
              <a:pathLst>
                <a:path h="1527414" w="4974782">
                  <a:moveTo>
                    <a:pt x="0" y="0"/>
                  </a:moveTo>
                  <a:lnTo>
                    <a:pt x="4974782" y="0"/>
                  </a:lnTo>
                  <a:lnTo>
                    <a:pt x="4974782" y="1527414"/>
                  </a:lnTo>
                  <a:lnTo>
                    <a:pt x="0" y="1527414"/>
                  </a:lnTo>
                  <a:close/>
                </a:path>
              </a:pathLst>
            </a:custGeom>
            <a:solidFill>
              <a:srgbClr val="C9E265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4974782" cy="156551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5653486" y="6607506"/>
            <a:ext cx="12116652" cy="26731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711"/>
              </a:lnSpc>
            </a:pPr>
            <a:r>
              <a:rPr lang="en-US" sz="15507" b="true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Thank You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-1676079" y="277758"/>
            <a:ext cx="6547631" cy="8980542"/>
          </a:xfrm>
          <a:custGeom>
            <a:avLst/>
            <a:gdLst/>
            <a:ahLst/>
            <a:cxnLst/>
            <a:rect r="r" b="b" t="t" l="l"/>
            <a:pathLst>
              <a:path h="8980542" w="6547631">
                <a:moveTo>
                  <a:pt x="0" y="0"/>
                </a:moveTo>
                <a:lnTo>
                  <a:pt x="6547631" y="0"/>
                </a:lnTo>
                <a:lnTo>
                  <a:pt x="6547631" y="8980542"/>
                </a:lnTo>
                <a:lnTo>
                  <a:pt x="0" y="898054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1711812" y="2463117"/>
            <a:ext cx="7315200" cy="4003409"/>
          </a:xfrm>
          <a:custGeom>
            <a:avLst/>
            <a:gdLst/>
            <a:ahLst/>
            <a:cxnLst/>
            <a:rect r="r" b="b" t="t" l="l"/>
            <a:pathLst>
              <a:path h="4003409" w="7315200">
                <a:moveTo>
                  <a:pt x="0" y="0"/>
                </a:moveTo>
                <a:lnTo>
                  <a:pt x="7315200" y="0"/>
                </a:lnTo>
                <a:lnTo>
                  <a:pt x="7315200" y="4003409"/>
                </a:lnTo>
                <a:lnTo>
                  <a:pt x="0" y="400340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4871552" y="-4198057"/>
            <a:ext cx="7022204" cy="8396113"/>
          </a:xfrm>
          <a:custGeom>
            <a:avLst/>
            <a:gdLst/>
            <a:ahLst/>
            <a:cxnLst/>
            <a:rect r="r" b="b" t="t" l="l"/>
            <a:pathLst>
              <a:path h="8396113" w="7022204">
                <a:moveTo>
                  <a:pt x="0" y="0"/>
                </a:moveTo>
                <a:lnTo>
                  <a:pt x="7022204" y="0"/>
                </a:lnTo>
                <a:lnTo>
                  <a:pt x="7022204" y="8396114"/>
                </a:lnTo>
                <a:lnTo>
                  <a:pt x="0" y="839611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8415698" y="4464821"/>
            <a:ext cx="3296113" cy="1803873"/>
          </a:xfrm>
          <a:custGeom>
            <a:avLst/>
            <a:gdLst/>
            <a:ahLst/>
            <a:cxnLst/>
            <a:rect r="r" b="b" t="t" l="l"/>
            <a:pathLst>
              <a:path h="1803873" w="3296113">
                <a:moveTo>
                  <a:pt x="0" y="0"/>
                </a:moveTo>
                <a:lnTo>
                  <a:pt x="3296114" y="0"/>
                </a:lnTo>
                <a:lnTo>
                  <a:pt x="3296114" y="1803873"/>
                </a:lnTo>
                <a:lnTo>
                  <a:pt x="0" y="180387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8374340">
            <a:off x="4546441" y="2463974"/>
            <a:ext cx="3235766" cy="4671053"/>
          </a:xfrm>
          <a:custGeom>
            <a:avLst/>
            <a:gdLst/>
            <a:ahLst/>
            <a:cxnLst/>
            <a:rect r="r" b="b" t="t" l="l"/>
            <a:pathLst>
              <a:path h="4671053" w="3235766">
                <a:moveTo>
                  <a:pt x="0" y="0"/>
                </a:moveTo>
                <a:lnTo>
                  <a:pt x="3235766" y="0"/>
                </a:lnTo>
                <a:lnTo>
                  <a:pt x="3235766" y="4671054"/>
                </a:lnTo>
                <a:lnTo>
                  <a:pt x="0" y="4671054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3133194">
            <a:off x="1340998" y="-632678"/>
            <a:ext cx="4953335" cy="2881940"/>
          </a:xfrm>
          <a:custGeom>
            <a:avLst/>
            <a:gdLst/>
            <a:ahLst/>
            <a:cxnLst/>
            <a:rect r="r" b="b" t="t" l="l"/>
            <a:pathLst>
              <a:path h="2881940" w="4953335">
                <a:moveTo>
                  <a:pt x="0" y="0"/>
                </a:moveTo>
                <a:lnTo>
                  <a:pt x="4953335" y="0"/>
                </a:lnTo>
                <a:lnTo>
                  <a:pt x="4953335" y="2881941"/>
                </a:lnTo>
                <a:lnTo>
                  <a:pt x="0" y="2881941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-3374334">
            <a:off x="11997710" y="-2810759"/>
            <a:ext cx="4863194" cy="6754436"/>
          </a:xfrm>
          <a:custGeom>
            <a:avLst/>
            <a:gdLst/>
            <a:ahLst/>
            <a:cxnLst/>
            <a:rect r="r" b="b" t="t" l="l"/>
            <a:pathLst>
              <a:path h="6754436" w="4863194">
                <a:moveTo>
                  <a:pt x="0" y="0"/>
                </a:moveTo>
                <a:lnTo>
                  <a:pt x="4863194" y="0"/>
                </a:lnTo>
                <a:lnTo>
                  <a:pt x="4863194" y="6754436"/>
                </a:lnTo>
                <a:lnTo>
                  <a:pt x="0" y="6754436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-528053">
            <a:off x="-460329" y="7548559"/>
            <a:ext cx="2978058" cy="3419483"/>
          </a:xfrm>
          <a:custGeom>
            <a:avLst/>
            <a:gdLst/>
            <a:ahLst/>
            <a:cxnLst/>
            <a:rect r="r" b="b" t="t" l="l"/>
            <a:pathLst>
              <a:path h="3419483" w="2978058">
                <a:moveTo>
                  <a:pt x="0" y="0"/>
                </a:moveTo>
                <a:lnTo>
                  <a:pt x="2978058" y="0"/>
                </a:lnTo>
                <a:lnTo>
                  <a:pt x="2978058" y="3419482"/>
                </a:lnTo>
                <a:lnTo>
                  <a:pt x="0" y="3419482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378016" y="382492"/>
            <a:ext cx="19044031" cy="9522016"/>
            <a:chOff x="0" y="0"/>
            <a:chExt cx="25392042" cy="1269602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696021" cy="12696021"/>
            </a:xfrm>
            <a:custGeom>
              <a:avLst/>
              <a:gdLst/>
              <a:ahLst/>
              <a:cxnLst/>
              <a:rect r="r" b="b" t="t" l="l"/>
              <a:pathLst>
                <a:path h="12696021" w="12696021">
                  <a:moveTo>
                    <a:pt x="0" y="0"/>
                  </a:moveTo>
                  <a:lnTo>
                    <a:pt x="12696021" y="0"/>
                  </a:lnTo>
                  <a:lnTo>
                    <a:pt x="12696021" y="12696021"/>
                  </a:lnTo>
                  <a:lnTo>
                    <a:pt x="0" y="126960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9999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2696021" y="0"/>
              <a:ext cx="12696021" cy="12696021"/>
            </a:xfrm>
            <a:custGeom>
              <a:avLst/>
              <a:gdLst/>
              <a:ahLst/>
              <a:cxnLst/>
              <a:rect r="r" b="b" t="t" l="l"/>
              <a:pathLst>
                <a:path h="12696021" w="12696021">
                  <a:moveTo>
                    <a:pt x="0" y="0"/>
                  </a:moveTo>
                  <a:lnTo>
                    <a:pt x="12696021" y="0"/>
                  </a:lnTo>
                  <a:lnTo>
                    <a:pt x="12696021" y="12696021"/>
                  </a:lnTo>
                  <a:lnTo>
                    <a:pt x="0" y="126960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9999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0" y="3592038"/>
            <a:ext cx="18888624" cy="5725448"/>
            <a:chOff x="0" y="0"/>
            <a:chExt cx="4974782" cy="150793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974782" cy="1507937"/>
            </a:xfrm>
            <a:custGeom>
              <a:avLst/>
              <a:gdLst/>
              <a:ahLst/>
              <a:cxnLst/>
              <a:rect r="r" b="b" t="t" l="l"/>
              <a:pathLst>
                <a:path h="1507937" w="4974782">
                  <a:moveTo>
                    <a:pt x="0" y="0"/>
                  </a:moveTo>
                  <a:lnTo>
                    <a:pt x="4974782" y="0"/>
                  </a:lnTo>
                  <a:lnTo>
                    <a:pt x="4974782" y="1507937"/>
                  </a:lnTo>
                  <a:lnTo>
                    <a:pt x="0" y="150793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4974782" cy="15460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9925823">
            <a:off x="9806982" y="-987398"/>
            <a:ext cx="3297274" cy="3786015"/>
          </a:xfrm>
          <a:custGeom>
            <a:avLst/>
            <a:gdLst/>
            <a:ahLst/>
            <a:cxnLst/>
            <a:rect r="r" b="b" t="t" l="l"/>
            <a:pathLst>
              <a:path h="3786015" w="3297274">
                <a:moveTo>
                  <a:pt x="0" y="0"/>
                </a:moveTo>
                <a:lnTo>
                  <a:pt x="3297274" y="0"/>
                </a:lnTo>
                <a:lnTo>
                  <a:pt x="3297274" y="3786015"/>
                </a:lnTo>
                <a:lnTo>
                  <a:pt x="0" y="378601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37786" y="913885"/>
            <a:ext cx="7230222" cy="2261088"/>
          </a:xfrm>
          <a:custGeom>
            <a:avLst/>
            <a:gdLst/>
            <a:ahLst/>
            <a:cxnLst/>
            <a:rect r="r" b="b" t="t" l="l"/>
            <a:pathLst>
              <a:path h="2261088" w="7230222">
                <a:moveTo>
                  <a:pt x="0" y="0"/>
                </a:moveTo>
                <a:lnTo>
                  <a:pt x="7230222" y="0"/>
                </a:lnTo>
                <a:lnTo>
                  <a:pt x="7230222" y="2261087"/>
                </a:lnTo>
                <a:lnTo>
                  <a:pt x="0" y="226108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1025167">
            <a:off x="15977107" y="-2195382"/>
            <a:ext cx="4533876" cy="6218533"/>
          </a:xfrm>
          <a:custGeom>
            <a:avLst/>
            <a:gdLst/>
            <a:ahLst/>
            <a:cxnLst/>
            <a:rect r="r" b="b" t="t" l="l"/>
            <a:pathLst>
              <a:path h="6218533" w="4533876">
                <a:moveTo>
                  <a:pt x="0" y="0"/>
                </a:moveTo>
                <a:lnTo>
                  <a:pt x="4533876" y="0"/>
                </a:lnTo>
                <a:lnTo>
                  <a:pt x="4533876" y="6218533"/>
                </a:lnTo>
                <a:lnTo>
                  <a:pt x="0" y="621853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1635540" y="-242648"/>
            <a:ext cx="7022204" cy="8396113"/>
          </a:xfrm>
          <a:custGeom>
            <a:avLst/>
            <a:gdLst/>
            <a:ahLst/>
            <a:cxnLst/>
            <a:rect r="r" b="b" t="t" l="l"/>
            <a:pathLst>
              <a:path h="8396113" w="7022204">
                <a:moveTo>
                  <a:pt x="0" y="0"/>
                </a:moveTo>
                <a:lnTo>
                  <a:pt x="7022204" y="0"/>
                </a:lnTo>
                <a:lnTo>
                  <a:pt x="7022204" y="8396113"/>
                </a:lnTo>
                <a:lnTo>
                  <a:pt x="0" y="839611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1938780" y="7745683"/>
            <a:ext cx="5782553" cy="3143606"/>
          </a:xfrm>
          <a:custGeom>
            <a:avLst/>
            <a:gdLst/>
            <a:ahLst/>
            <a:cxnLst/>
            <a:rect r="r" b="b" t="t" l="l"/>
            <a:pathLst>
              <a:path h="3143606" w="5782553">
                <a:moveTo>
                  <a:pt x="0" y="0"/>
                </a:moveTo>
                <a:lnTo>
                  <a:pt x="5782553" y="0"/>
                </a:lnTo>
                <a:lnTo>
                  <a:pt x="5782553" y="3143606"/>
                </a:lnTo>
                <a:lnTo>
                  <a:pt x="0" y="314360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782934" y="7748232"/>
            <a:ext cx="6139926" cy="1099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b="true" sz="3200">
                <a:solidFill>
                  <a:srgbClr val="000000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Sprint 2 – Arquitectura basada en eventos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82934" y="4014123"/>
            <a:ext cx="6139926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b="true" sz="3200">
                <a:solidFill>
                  <a:srgbClr val="000000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Introducción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82934" y="4881842"/>
            <a:ext cx="6139926" cy="1099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b="true" sz="3200">
                <a:solidFill>
                  <a:srgbClr val="000000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Arquitectura General del Proyecto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82934" y="6315037"/>
            <a:ext cx="6139926" cy="1099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b="true" sz="3200">
                <a:solidFill>
                  <a:srgbClr val="000000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Sprint 1 – Captura de Datos de APIs Externas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6922860" y="4014123"/>
            <a:ext cx="6139926" cy="1099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b="true" sz="3200">
                <a:solidFill>
                  <a:srgbClr val="000000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Sprint 3 – Explotación de Datos y Unidad de Negocio: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6922860" y="5443817"/>
            <a:ext cx="6139926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b="true" sz="3200">
                <a:solidFill>
                  <a:srgbClr val="000000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Arquitectura Completa 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328082" y="1524020"/>
            <a:ext cx="7230222" cy="1376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344"/>
              </a:lnSpc>
            </a:pPr>
            <a:r>
              <a:rPr lang="en-US" sz="10344" b="true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Índice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6922860" y="6315037"/>
            <a:ext cx="6139926" cy="1099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b="true" sz="3200">
                <a:solidFill>
                  <a:srgbClr val="000000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Principios de diseño y patrones aplicados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378016" y="382492"/>
            <a:ext cx="19044031" cy="9522016"/>
            <a:chOff x="0" y="0"/>
            <a:chExt cx="25392042" cy="1269602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696021" cy="12696021"/>
            </a:xfrm>
            <a:custGeom>
              <a:avLst/>
              <a:gdLst/>
              <a:ahLst/>
              <a:cxnLst/>
              <a:rect r="r" b="b" t="t" l="l"/>
              <a:pathLst>
                <a:path h="12696021" w="12696021">
                  <a:moveTo>
                    <a:pt x="0" y="0"/>
                  </a:moveTo>
                  <a:lnTo>
                    <a:pt x="12696021" y="0"/>
                  </a:lnTo>
                  <a:lnTo>
                    <a:pt x="12696021" y="12696021"/>
                  </a:lnTo>
                  <a:lnTo>
                    <a:pt x="0" y="126960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9999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2696021" y="0"/>
              <a:ext cx="12696021" cy="12696021"/>
            </a:xfrm>
            <a:custGeom>
              <a:avLst/>
              <a:gdLst/>
              <a:ahLst/>
              <a:cxnLst/>
              <a:rect r="r" b="b" t="t" l="l"/>
              <a:pathLst>
                <a:path h="12696021" w="12696021">
                  <a:moveTo>
                    <a:pt x="0" y="0"/>
                  </a:moveTo>
                  <a:lnTo>
                    <a:pt x="12696021" y="0"/>
                  </a:lnTo>
                  <a:lnTo>
                    <a:pt x="12696021" y="12696021"/>
                  </a:lnTo>
                  <a:lnTo>
                    <a:pt x="0" y="126960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9999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-6664750" y="-285092"/>
            <a:ext cx="13716000" cy="10572092"/>
            <a:chOff x="0" y="0"/>
            <a:chExt cx="812800" cy="62649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626494"/>
            </a:xfrm>
            <a:custGeom>
              <a:avLst/>
              <a:gdLst/>
              <a:ahLst/>
              <a:cxnLst/>
              <a:rect r="r" b="b" t="t" l="l"/>
              <a:pathLst>
                <a:path h="626494" w="812800">
                  <a:moveTo>
                    <a:pt x="203200" y="0"/>
                  </a:moveTo>
                  <a:lnTo>
                    <a:pt x="609600" y="0"/>
                  </a:lnTo>
                  <a:lnTo>
                    <a:pt x="812800" y="626494"/>
                  </a:lnTo>
                  <a:lnTo>
                    <a:pt x="0" y="626494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27000" y="-38100"/>
              <a:ext cx="558800" cy="6645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6575549">
            <a:off x="12175924" y="7986021"/>
            <a:ext cx="6121574" cy="5765410"/>
          </a:xfrm>
          <a:custGeom>
            <a:avLst/>
            <a:gdLst/>
            <a:ahLst/>
            <a:cxnLst/>
            <a:rect r="r" b="b" t="t" l="l"/>
            <a:pathLst>
              <a:path h="5765410" w="6121574">
                <a:moveTo>
                  <a:pt x="0" y="0"/>
                </a:moveTo>
                <a:lnTo>
                  <a:pt x="6121575" y="0"/>
                </a:lnTo>
                <a:lnTo>
                  <a:pt x="6121575" y="5765410"/>
                </a:lnTo>
                <a:lnTo>
                  <a:pt x="0" y="576541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1361838">
            <a:off x="14225473" y="5828752"/>
            <a:ext cx="7350696" cy="5239042"/>
          </a:xfrm>
          <a:custGeom>
            <a:avLst/>
            <a:gdLst/>
            <a:ahLst/>
            <a:cxnLst/>
            <a:rect r="r" b="b" t="t" l="l"/>
            <a:pathLst>
              <a:path h="5239042" w="7350696">
                <a:moveTo>
                  <a:pt x="0" y="0"/>
                </a:moveTo>
                <a:lnTo>
                  <a:pt x="7350697" y="0"/>
                </a:lnTo>
                <a:lnTo>
                  <a:pt x="7350697" y="5239042"/>
                </a:lnTo>
                <a:lnTo>
                  <a:pt x="0" y="523904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-695556" y="684058"/>
            <a:ext cx="3448512" cy="4462780"/>
          </a:xfrm>
          <a:custGeom>
            <a:avLst/>
            <a:gdLst/>
            <a:ahLst/>
            <a:cxnLst/>
            <a:rect r="r" b="b" t="t" l="l"/>
            <a:pathLst>
              <a:path h="4462780" w="3448512">
                <a:moveTo>
                  <a:pt x="0" y="0"/>
                </a:moveTo>
                <a:lnTo>
                  <a:pt x="3448512" y="0"/>
                </a:lnTo>
                <a:lnTo>
                  <a:pt x="3448512" y="4462780"/>
                </a:lnTo>
                <a:lnTo>
                  <a:pt x="0" y="446278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-695556" y="5741890"/>
            <a:ext cx="9434271" cy="7032820"/>
          </a:xfrm>
          <a:custGeom>
            <a:avLst/>
            <a:gdLst/>
            <a:ahLst/>
            <a:cxnLst/>
            <a:rect r="r" b="b" t="t" l="l"/>
            <a:pathLst>
              <a:path h="7032820" w="9434271">
                <a:moveTo>
                  <a:pt x="0" y="0"/>
                </a:moveTo>
                <a:lnTo>
                  <a:pt x="9434271" y="0"/>
                </a:lnTo>
                <a:lnTo>
                  <a:pt x="9434271" y="7032820"/>
                </a:lnTo>
                <a:lnTo>
                  <a:pt x="0" y="703282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true" flipV="false" rot="-1159787">
            <a:off x="2576345" y="-681121"/>
            <a:ext cx="3266767" cy="4537176"/>
          </a:xfrm>
          <a:custGeom>
            <a:avLst/>
            <a:gdLst/>
            <a:ahLst/>
            <a:cxnLst/>
            <a:rect r="r" b="b" t="t" l="l"/>
            <a:pathLst>
              <a:path h="4537176" w="3266767">
                <a:moveTo>
                  <a:pt x="3266767" y="0"/>
                </a:moveTo>
                <a:lnTo>
                  <a:pt x="0" y="0"/>
                </a:lnTo>
                <a:lnTo>
                  <a:pt x="0" y="4537176"/>
                </a:lnTo>
                <a:lnTo>
                  <a:pt x="3266767" y="4537176"/>
                </a:lnTo>
                <a:lnTo>
                  <a:pt x="3266767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true" flipV="false" rot="0">
            <a:off x="-1067373" y="5280086"/>
            <a:ext cx="2134746" cy="2699104"/>
          </a:xfrm>
          <a:custGeom>
            <a:avLst/>
            <a:gdLst/>
            <a:ahLst/>
            <a:cxnLst/>
            <a:rect r="r" b="b" t="t" l="l"/>
            <a:pathLst>
              <a:path h="2699104" w="2134746">
                <a:moveTo>
                  <a:pt x="2134746" y="0"/>
                </a:moveTo>
                <a:lnTo>
                  <a:pt x="0" y="0"/>
                </a:lnTo>
                <a:lnTo>
                  <a:pt x="0" y="2699104"/>
                </a:lnTo>
                <a:lnTo>
                  <a:pt x="2134746" y="2699104"/>
                </a:lnTo>
                <a:lnTo>
                  <a:pt x="2134746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5687836" y="876300"/>
            <a:ext cx="9548875" cy="12699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328"/>
              </a:lnSpc>
              <a:spcBef>
                <a:spcPct val="0"/>
              </a:spcBef>
            </a:pPr>
            <a:r>
              <a:rPr lang="en-US" b="true" sz="7377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Introducción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5795108" y="2576042"/>
            <a:ext cx="11398871" cy="44424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77240" indent="-388620" lvl="1">
              <a:lnSpc>
                <a:spcPts val="5040"/>
              </a:lnSpc>
              <a:buFont typeface="Arial"/>
              <a:buChar char="•"/>
            </a:pPr>
            <a:r>
              <a:rPr lang="en-US" sz="3600">
                <a:solidFill>
                  <a:srgbClr val="FFFFFF"/>
                </a:solidFill>
                <a:latin typeface="Be Vietnam"/>
                <a:ea typeface="Be Vietnam"/>
                <a:cs typeface="Be Vietnam"/>
                <a:sym typeface="Be Vietnam"/>
              </a:rPr>
              <a:t>Proyecto desarrollado en Java 21 usando arquitectura por módulos.</a:t>
            </a:r>
          </a:p>
          <a:p>
            <a:pPr algn="l" marL="777240" indent="-388620" lvl="1">
              <a:lnSpc>
                <a:spcPts val="5040"/>
              </a:lnSpc>
              <a:buFont typeface="Arial"/>
              <a:buChar char="•"/>
            </a:pPr>
            <a:r>
              <a:rPr lang="en-US" b="true" sz="3600">
                <a:solidFill>
                  <a:srgbClr val="FFFFFF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Motivación:</a:t>
            </a:r>
            <a:r>
              <a:rPr lang="en-US" sz="3600">
                <a:solidFill>
                  <a:srgbClr val="FFFFFF"/>
                </a:solidFill>
                <a:latin typeface="Be Vietnam"/>
                <a:ea typeface="Be Vietnam"/>
                <a:cs typeface="Be Vietnam"/>
                <a:sym typeface="Be Vietnam"/>
              </a:rPr>
              <a:t> el cambio climático y la necesidad de una transición energética inteligente.</a:t>
            </a:r>
          </a:p>
          <a:p>
            <a:pPr algn="l" marL="777240" indent="-388620" lvl="1">
              <a:lnSpc>
                <a:spcPts val="5040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3600">
                <a:solidFill>
                  <a:srgbClr val="FFFFFF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Objetivo:</a:t>
            </a:r>
            <a:r>
              <a:rPr lang="en-US" sz="3600">
                <a:solidFill>
                  <a:srgbClr val="FFFFFF"/>
                </a:solidFill>
                <a:latin typeface="Be Vietnam"/>
                <a:ea typeface="Be Vietnam"/>
                <a:cs typeface="Be Vietnam"/>
                <a:sym typeface="Be Vietnam"/>
              </a:rPr>
              <a:t> integrar datos meteorológicos y energéticos para apoyar la toma de decisiones en energías renovables.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378016" y="382492"/>
            <a:ext cx="19044031" cy="9522016"/>
            <a:chOff x="0" y="0"/>
            <a:chExt cx="25392042" cy="1269602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696021" cy="12696021"/>
            </a:xfrm>
            <a:custGeom>
              <a:avLst/>
              <a:gdLst/>
              <a:ahLst/>
              <a:cxnLst/>
              <a:rect r="r" b="b" t="t" l="l"/>
              <a:pathLst>
                <a:path h="12696021" w="12696021">
                  <a:moveTo>
                    <a:pt x="0" y="0"/>
                  </a:moveTo>
                  <a:lnTo>
                    <a:pt x="12696021" y="0"/>
                  </a:lnTo>
                  <a:lnTo>
                    <a:pt x="12696021" y="12696021"/>
                  </a:lnTo>
                  <a:lnTo>
                    <a:pt x="0" y="126960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9999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2696021" y="0"/>
              <a:ext cx="12696021" cy="12696021"/>
            </a:xfrm>
            <a:custGeom>
              <a:avLst/>
              <a:gdLst/>
              <a:ahLst/>
              <a:cxnLst/>
              <a:rect r="r" b="b" t="t" l="l"/>
              <a:pathLst>
                <a:path h="12696021" w="12696021">
                  <a:moveTo>
                    <a:pt x="0" y="0"/>
                  </a:moveTo>
                  <a:lnTo>
                    <a:pt x="12696021" y="0"/>
                  </a:lnTo>
                  <a:lnTo>
                    <a:pt x="12696021" y="12696021"/>
                  </a:lnTo>
                  <a:lnTo>
                    <a:pt x="0" y="126960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9999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-300312" y="9633915"/>
            <a:ext cx="18888624" cy="4343849"/>
            <a:chOff x="0" y="0"/>
            <a:chExt cx="4974782" cy="114405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974782" cy="1144059"/>
            </a:xfrm>
            <a:custGeom>
              <a:avLst/>
              <a:gdLst/>
              <a:ahLst/>
              <a:cxnLst/>
              <a:rect r="r" b="b" t="t" l="l"/>
              <a:pathLst>
                <a:path h="1144059" w="4974782">
                  <a:moveTo>
                    <a:pt x="0" y="0"/>
                  </a:moveTo>
                  <a:lnTo>
                    <a:pt x="4974782" y="0"/>
                  </a:lnTo>
                  <a:lnTo>
                    <a:pt x="4974782" y="1144059"/>
                  </a:lnTo>
                  <a:lnTo>
                    <a:pt x="0" y="1144059"/>
                  </a:lnTo>
                  <a:close/>
                </a:path>
              </a:pathLst>
            </a:custGeom>
            <a:solidFill>
              <a:srgbClr val="C9E265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4974782" cy="11821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true" flipV="false" rot="0">
            <a:off x="2983903" y="7313929"/>
            <a:ext cx="9312537" cy="5181157"/>
          </a:xfrm>
          <a:custGeom>
            <a:avLst/>
            <a:gdLst/>
            <a:ahLst/>
            <a:cxnLst/>
            <a:rect r="r" b="b" t="t" l="l"/>
            <a:pathLst>
              <a:path h="5181157" w="9312537">
                <a:moveTo>
                  <a:pt x="9312537" y="0"/>
                </a:moveTo>
                <a:lnTo>
                  <a:pt x="0" y="0"/>
                </a:lnTo>
                <a:lnTo>
                  <a:pt x="0" y="5181157"/>
                </a:lnTo>
                <a:lnTo>
                  <a:pt x="9312537" y="5181157"/>
                </a:lnTo>
                <a:lnTo>
                  <a:pt x="9312537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5948912" y="732587"/>
            <a:ext cx="3414662" cy="4718754"/>
          </a:xfrm>
          <a:custGeom>
            <a:avLst/>
            <a:gdLst/>
            <a:ahLst/>
            <a:cxnLst/>
            <a:rect r="r" b="b" t="t" l="l"/>
            <a:pathLst>
              <a:path h="4718754" w="3414662">
                <a:moveTo>
                  <a:pt x="0" y="0"/>
                </a:moveTo>
                <a:lnTo>
                  <a:pt x="3414662" y="0"/>
                </a:lnTo>
                <a:lnTo>
                  <a:pt x="3414662" y="4718754"/>
                </a:lnTo>
                <a:lnTo>
                  <a:pt x="0" y="471875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657935">
            <a:off x="10002592" y="5987330"/>
            <a:ext cx="10478248" cy="5696357"/>
          </a:xfrm>
          <a:custGeom>
            <a:avLst/>
            <a:gdLst/>
            <a:ahLst/>
            <a:cxnLst/>
            <a:rect r="r" b="b" t="t" l="l"/>
            <a:pathLst>
              <a:path h="5696357" w="10478248">
                <a:moveTo>
                  <a:pt x="0" y="0"/>
                </a:moveTo>
                <a:lnTo>
                  <a:pt x="10478248" y="0"/>
                </a:lnTo>
                <a:lnTo>
                  <a:pt x="10478248" y="5696357"/>
                </a:lnTo>
                <a:lnTo>
                  <a:pt x="0" y="569635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10302925">
            <a:off x="-771714" y="7630868"/>
            <a:ext cx="3600828" cy="2409282"/>
          </a:xfrm>
          <a:custGeom>
            <a:avLst/>
            <a:gdLst/>
            <a:ahLst/>
            <a:cxnLst/>
            <a:rect r="r" b="b" t="t" l="l"/>
            <a:pathLst>
              <a:path h="2409282" w="3600828">
                <a:moveTo>
                  <a:pt x="0" y="0"/>
                </a:moveTo>
                <a:lnTo>
                  <a:pt x="3600828" y="0"/>
                </a:lnTo>
                <a:lnTo>
                  <a:pt x="3600828" y="2409281"/>
                </a:lnTo>
                <a:lnTo>
                  <a:pt x="0" y="240928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645742" y="1329824"/>
            <a:ext cx="15922759" cy="962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840"/>
              </a:lnSpc>
              <a:spcBef>
                <a:spcPct val="0"/>
              </a:spcBef>
            </a:pPr>
            <a:r>
              <a:rPr lang="en-US" sz="5600" b="true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Arquitectura modular basada en eventos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28700" y="2854540"/>
            <a:ext cx="14920212" cy="4309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77240" indent="-388620" lvl="1">
              <a:lnSpc>
                <a:spcPts val="5040"/>
              </a:lnSpc>
              <a:buFont typeface="Arial"/>
              <a:buChar char="•"/>
            </a:pPr>
            <a:r>
              <a:rPr lang="en-US" sz="3600">
                <a:solidFill>
                  <a:srgbClr val="FFFFFF"/>
                </a:solidFill>
                <a:latin typeface="Be Vietnam"/>
                <a:ea typeface="Be Vietnam"/>
                <a:cs typeface="Be Vietnam"/>
                <a:sym typeface="Be Vietnam"/>
              </a:rPr>
              <a:t>Dividido en 4 módulos: feeders, event-store-builder, y business-unit.</a:t>
            </a:r>
          </a:p>
          <a:p>
            <a:pPr algn="l" marL="777240" indent="-388620" lvl="1">
              <a:lnSpc>
                <a:spcPts val="5040"/>
              </a:lnSpc>
              <a:buFont typeface="Arial"/>
              <a:buChar char="•"/>
            </a:pPr>
            <a:r>
              <a:rPr lang="en-US" sz="3600">
                <a:solidFill>
                  <a:srgbClr val="FFFFFF"/>
                </a:solidFill>
                <a:latin typeface="Be Vietnam"/>
                <a:ea typeface="Be Vietnam"/>
                <a:cs typeface="Be Vietnam"/>
                <a:sym typeface="Be Vietnam"/>
              </a:rPr>
              <a:t>Basado en una arquitectura Kappa con procesamiento en tiempo real y acceso a eventos históricos.</a:t>
            </a:r>
          </a:p>
          <a:p>
            <a:pPr algn="l" marL="777240" indent="-388620" lvl="1">
              <a:lnSpc>
                <a:spcPts val="5040"/>
              </a:lnSpc>
              <a:buFont typeface="Arial"/>
              <a:buChar char="•"/>
            </a:pPr>
            <a:r>
              <a:rPr lang="en-US" sz="3600">
                <a:solidFill>
                  <a:srgbClr val="FFFFFF"/>
                </a:solidFill>
                <a:latin typeface="Be Vietnam"/>
                <a:ea typeface="Be Vietnam"/>
                <a:cs typeface="Be Vietnam"/>
                <a:sym typeface="Be Vietnam"/>
              </a:rPr>
              <a:t>Comunicación asíncrona usando ActiveMQ como broker de mensajes.</a:t>
            </a:r>
          </a:p>
          <a:p>
            <a:pPr algn="l">
              <a:lnSpc>
                <a:spcPts val="391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557158"/>
            <a:ext cx="19044031" cy="9522016"/>
            <a:chOff x="0" y="0"/>
            <a:chExt cx="25392042" cy="1269602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696021" cy="12696021"/>
            </a:xfrm>
            <a:custGeom>
              <a:avLst/>
              <a:gdLst/>
              <a:ahLst/>
              <a:cxnLst/>
              <a:rect r="r" b="b" t="t" l="l"/>
              <a:pathLst>
                <a:path h="12696021" w="12696021">
                  <a:moveTo>
                    <a:pt x="0" y="0"/>
                  </a:moveTo>
                  <a:lnTo>
                    <a:pt x="12696021" y="0"/>
                  </a:lnTo>
                  <a:lnTo>
                    <a:pt x="12696021" y="12696021"/>
                  </a:lnTo>
                  <a:lnTo>
                    <a:pt x="0" y="126960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9999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2696021" y="0"/>
              <a:ext cx="12696021" cy="12696021"/>
            </a:xfrm>
            <a:custGeom>
              <a:avLst/>
              <a:gdLst/>
              <a:ahLst/>
              <a:cxnLst/>
              <a:rect r="r" b="b" t="t" l="l"/>
              <a:pathLst>
                <a:path h="12696021" w="12696021">
                  <a:moveTo>
                    <a:pt x="0" y="0"/>
                  </a:moveTo>
                  <a:lnTo>
                    <a:pt x="12696021" y="0"/>
                  </a:lnTo>
                  <a:lnTo>
                    <a:pt x="12696021" y="12696021"/>
                  </a:lnTo>
                  <a:lnTo>
                    <a:pt x="0" y="126960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9999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13298786" y="2647887"/>
            <a:ext cx="13716000" cy="10287000"/>
            <a:chOff x="0" y="0"/>
            <a:chExt cx="812800" cy="6096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609600"/>
            </a:xfrm>
            <a:custGeom>
              <a:avLst/>
              <a:gdLst/>
              <a:ahLst/>
              <a:cxnLst/>
              <a:rect r="r" b="b" t="t" l="l"/>
              <a:pathLst>
                <a:path h="609600" w="812800">
                  <a:moveTo>
                    <a:pt x="203200" y="0"/>
                  </a:moveTo>
                  <a:lnTo>
                    <a:pt x="609600" y="0"/>
                  </a:lnTo>
                  <a:lnTo>
                    <a:pt x="812800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C9E265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27000" y="-38100"/>
              <a:ext cx="558800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-1824731">
            <a:off x="13302928" y="6496250"/>
            <a:ext cx="5335118" cy="6151604"/>
          </a:xfrm>
          <a:custGeom>
            <a:avLst/>
            <a:gdLst/>
            <a:ahLst/>
            <a:cxnLst/>
            <a:rect r="r" b="b" t="t" l="l"/>
            <a:pathLst>
              <a:path h="6151604" w="5335118">
                <a:moveTo>
                  <a:pt x="0" y="0"/>
                </a:moveTo>
                <a:lnTo>
                  <a:pt x="5335118" y="0"/>
                </a:lnTo>
                <a:lnTo>
                  <a:pt x="5335118" y="6151604"/>
                </a:lnTo>
                <a:lnTo>
                  <a:pt x="0" y="615160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515243">
            <a:off x="15109179" y="1713640"/>
            <a:ext cx="4746113" cy="5650135"/>
          </a:xfrm>
          <a:custGeom>
            <a:avLst/>
            <a:gdLst/>
            <a:ahLst/>
            <a:cxnLst/>
            <a:rect r="r" b="b" t="t" l="l"/>
            <a:pathLst>
              <a:path h="5650135" w="4746113">
                <a:moveTo>
                  <a:pt x="0" y="0"/>
                </a:moveTo>
                <a:lnTo>
                  <a:pt x="4746113" y="0"/>
                </a:lnTo>
                <a:lnTo>
                  <a:pt x="4746113" y="5650135"/>
                </a:lnTo>
                <a:lnTo>
                  <a:pt x="0" y="565013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true" flipV="false" rot="9925823">
            <a:off x="13758717" y="-1028700"/>
            <a:ext cx="3583617" cy="4114800"/>
          </a:xfrm>
          <a:custGeom>
            <a:avLst/>
            <a:gdLst/>
            <a:ahLst/>
            <a:cxnLst/>
            <a:rect r="r" b="b" t="t" l="l"/>
            <a:pathLst>
              <a:path h="4114800" w="3583617">
                <a:moveTo>
                  <a:pt x="3583617" y="0"/>
                </a:moveTo>
                <a:lnTo>
                  <a:pt x="0" y="0"/>
                </a:lnTo>
                <a:lnTo>
                  <a:pt x="0" y="4114800"/>
                </a:lnTo>
                <a:lnTo>
                  <a:pt x="3583617" y="4114800"/>
                </a:lnTo>
                <a:lnTo>
                  <a:pt x="3583617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true" flipV="false" rot="-7080742">
            <a:off x="-1915262" y="7543286"/>
            <a:ext cx="4308189" cy="4057531"/>
          </a:xfrm>
          <a:custGeom>
            <a:avLst/>
            <a:gdLst/>
            <a:ahLst/>
            <a:cxnLst/>
            <a:rect r="r" b="b" t="t" l="l"/>
            <a:pathLst>
              <a:path h="4057531" w="4308189">
                <a:moveTo>
                  <a:pt x="4308190" y="0"/>
                </a:moveTo>
                <a:lnTo>
                  <a:pt x="0" y="0"/>
                </a:lnTo>
                <a:lnTo>
                  <a:pt x="0" y="4057531"/>
                </a:lnTo>
                <a:lnTo>
                  <a:pt x="4308190" y="4057531"/>
                </a:lnTo>
                <a:lnTo>
                  <a:pt x="430819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028700" y="3404005"/>
            <a:ext cx="14397865" cy="5647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77240" indent="-388620" lvl="1">
              <a:lnSpc>
                <a:spcPts val="5040"/>
              </a:lnSpc>
              <a:buFont typeface="Arial"/>
              <a:buChar char="•"/>
            </a:pPr>
            <a:r>
              <a:rPr lang="en-US" b="true" sz="3600">
                <a:solidFill>
                  <a:srgbClr val="FFFFFF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API meteorológica:</a:t>
            </a:r>
            <a:r>
              <a:rPr lang="en-US" sz="3600">
                <a:solidFill>
                  <a:srgbClr val="FFFFFF"/>
                </a:solidFill>
                <a:latin typeface="Be Vietnam"/>
                <a:ea typeface="Be Vietnam"/>
                <a:cs typeface="Be Vietnam"/>
                <a:sym typeface="Be Vietnam"/>
              </a:rPr>
              <a:t> OpenWeatherMap (temperatura, viento, nubosidad, etc.).</a:t>
            </a:r>
          </a:p>
          <a:p>
            <a:pPr algn="l" marL="777240" indent="-388620" lvl="1">
              <a:lnSpc>
                <a:spcPts val="5040"/>
              </a:lnSpc>
              <a:buFont typeface="Arial"/>
              <a:buChar char="•"/>
            </a:pPr>
            <a:r>
              <a:rPr lang="en-US" b="true" sz="3600">
                <a:solidFill>
                  <a:srgbClr val="FFFFFF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API energética: </a:t>
            </a:r>
            <a:r>
              <a:rPr lang="en-US" sz="3600">
                <a:solidFill>
                  <a:srgbClr val="FFFFFF"/>
                </a:solidFill>
                <a:latin typeface="Be Vietnam"/>
                <a:ea typeface="Be Vietnam"/>
                <a:cs typeface="Be Vietnam"/>
                <a:sym typeface="Be Vietnam"/>
              </a:rPr>
              <a:t>Red eléctrica(consumo y producción de energía renovable).</a:t>
            </a:r>
          </a:p>
          <a:p>
            <a:pPr algn="l" marL="777240" indent="-388620" lvl="1">
              <a:lnSpc>
                <a:spcPts val="5040"/>
              </a:lnSpc>
              <a:buFont typeface="Arial"/>
              <a:buChar char="•"/>
            </a:pPr>
            <a:r>
              <a:rPr lang="en-US" sz="3600">
                <a:solidFill>
                  <a:srgbClr val="FFFFFF"/>
                </a:solidFill>
                <a:latin typeface="Be Vietnam"/>
                <a:ea typeface="Be Vietnam"/>
                <a:cs typeface="Be Vietnam"/>
                <a:sym typeface="Be Vietnam"/>
              </a:rPr>
              <a:t>Datos guardados en SQLite cada hora para garantizar series temporales robustas.</a:t>
            </a:r>
          </a:p>
          <a:p>
            <a:pPr algn="l" marL="777240" indent="-388620" lvl="1">
              <a:lnSpc>
                <a:spcPts val="5040"/>
              </a:lnSpc>
              <a:buFont typeface="Arial"/>
              <a:buChar char="•"/>
            </a:pPr>
            <a:r>
              <a:rPr lang="en-US" b="true" sz="3600">
                <a:solidFill>
                  <a:srgbClr val="FFFFFF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Motivación:</a:t>
            </a:r>
            <a:r>
              <a:rPr lang="en-US" sz="3600">
                <a:solidFill>
                  <a:srgbClr val="FFFFFF"/>
                </a:solidFill>
                <a:latin typeface="Be Vietnam"/>
                <a:ea typeface="Be Vietnam"/>
                <a:cs typeface="Be Vietnam"/>
                <a:sym typeface="Be Vietnam"/>
              </a:rPr>
              <a:t> analizar cómo las condiciones meteorológicas afectan la generación energética renovable (eólica, solar).</a:t>
            </a:r>
          </a:p>
          <a:p>
            <a:pPr algn="l">
              <a:lnSpc>
                <a:spcPts val="4480"/>
              </a:lnSpc>
              <a:spcBef>
                <a:spcPct val="0"/>
              </a:spcBef>
            </a:pP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7527321" y="-1189292"/>
            <a:ext cx="6156926" cy="4659972"/>
          </a:xfrm>
          <a:custGeom>
            <a:avLst/>
            <a:gdLst/>
            <a:ahLst/>
            <a:cxnLst/>
            <a:rect r="r" b="b" t="t" l="l"/>
            <a:pathLst>
              <a:path h="4659972" w="6156926">
                <a:moveTo>
                  <a:pt x="0" y="0"/>
                </a:moveTo>
                <a:lnTo>
                  <a:pt x="6156926" y="0"/>
                </a:lnTo>
                <a:lnTo>
                  <a:pt x="6156926" y="4659972"/>
                </a:lnTo>
                <a:lnTo>
                  <a:pt x="0" y="4659972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1028700" y="382492"/>
            <a:ext cx="12997243" cy="2265395"/>
            <a:chOff x="0" y="0"/>
            <a:chExt cx="3423142" cy="596647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3423142" cy="596647"/>
            </a:xfrm>
            <a:custGeom>
              <a:avLst/>
              <a:gdLst/>
              <a:ahLst/>
              <a:cxnLst/>
              <a:rect r="r" b="b" t="t" l="l"/>
              <a:pathLst>
                <a:path h="596647" w="3423142">
                  <a:moveTo>
                    <a:pt x="59566" y="0"/>
                  </a:moveTo>
                  <a:lnTo>
                    <a:pt x="3363576" y="0"/>
                  </a:lnTo>
                  <a:cubicBezTo>
                    <a:pt x="3396474" y="0"/>
                    <a:pt x="3423142" y="26669"/>
                    <a:pt x="3423142" y="59566"/>
                  </a:cubicBezTo>
                  <a:lnTo>
                    <a:pt x="3423142" y="537081"/>
                  </a:lnTo>
                  <a:cubicBezTo>
                    <a:pt x="3423142" y="552879"/>
                    <a:pt x="3416867" y="568030"/>
                    <a:pt x="3405696" y="579201"/>
                  </a:cubicBezTo>
                  <a:cubicBezTo>
                    <a:pt x="3394525" y="590372"/>
                    <a:pt x="3379374" y="596647"/>
                    <a:pt x="3363576" y="596647"/>
                  </a:cubicBezTo>
                  <a:lnTo>
                    <a:pt x="59566" y="596647"/>
                  </a:lnTo>
                  <a:cubicBezTo>
                    <a:pt x="43768" y="596647"/>
                    <a:pt x="28617" y="590372"/>
                    <a:pt x="17446" y="579201"/>
                  </a:cubicBezTo>
                  <a:cubicBezTo>
                    <a:pt x="6276" y="568030"/>
                    <a:pt x="0" y="552879"/>
                    <a:pt x="0" y="537081"/>
                  </a:cubicBezTo>
                  <a:lnTo>
                    <a:pt x="0" y="59566"/>
                  </a:lnTo>
                  <a:cubicBezTo>
                    <a:pt x="0" y="43768"/>
                    <a:pt x="6276" y="28617"/>
                    <a:pt x="17446" y="17446"/>
                  </a:cubicBezTo>
                  <a:cubicBezTo>
                    <a:pt x="28617" y="6276"/>
                    <a:pt x="43768" y="0"/>
                    <a:pt x="59566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3423142" cy="6347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860626" y="531390"/>
            <a:ext cx="13333390" cy="19532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40"/>
              </a:lnSpc>
              <a:spcBef>
                <a:spcPct val="0"/>
              </a:spcBef>
            </a:pPr>
            <a:r>
              <a:rPr lang="en-US" b="true" sz="5600">
                <a:solidFill>
                  <a:srgbClr val="000000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Consumo de APIs y almacenamiento inicial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378016" y="382492"/>
            <a:ext cx="19044031" cy="9522016"/>
            <a:chOff x="0" y="0"/>
            <a:chExt cx="25392042" cy="1269602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696021" cy="12696021"/>
            </a:xfrm>
            <a:custGeom>
              <a:avLst/>
              <a:gdLst/>
              <a:ahLst/>
              <a:cxnLst/>
              <a:rect r="r" b="b" t="t" l="l"/>
              <a:pathLst>
                <a:path h="12696021" w="12696021">
                  <a:moveTo>
                    <a:pt x="0" y="0"/>
                  </a:moveTo>
                  <a:lnTo>
                    <a:pt x="12696021" y="0"/>
                  </a:lnTo>
                  <a:lnTo>
                    <a:pt x="12696021" y="12696021"/>
                  </a:lnTo>
                  <a:lnTo>
                    <a:pt x="0" y="126960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9999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2696021" y="0"/>
              <a:ext cx="12696021" cy="12696021"/>
            </a:xfrm>
            <a:custGeom>
              <a:avLst/>
              <a:gdLst/>
              <a:ahLst/>
              <a:cxnLst/>
              <a:rect r="r" b="b" t="t" l="l"/>
              <a:pathLst>
                <a:path h="12696021" w="12696021">
                  <a:moveTo>
                    <a:pt x="0" y="0"/>
                  </a:moveTo>
                  <a:lnTo>
                    <a:pt x="12696021" y="0"/>
                  </a:lnTo>
                  <a:lnTo>
                    <a:pt x="12696021" y="12696021"/>
                  </a:lnTo>
                  <a:lnTo>
                    <a:pt x="0" y="126960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9999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13989585" y="3617745"/>
            <a:ext cx="13716000" cy="10287000"/>
            <a:chOff x="0" y="0"/>
            <a:chExt cx="812800" cy="6096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609600"/>
            </a:xfrm>
            <a:custGeom>
              <a:avLst/>
              <a:gdLst/>
              <a:ahLst/>
              <a:cxnLst/>
              <a:rect r="r" b="b" t="t" l="l"/>
              <a:pathLst>
                <a:path h="609600" w="812800">
                  <a:moveTo>
                    <a:pt x="203200" y="0"/>
                  </a:moveTo>
                  <a:lnTo>
                    <a:pt x="609600" y="0"/>
                  </a:lnTo>
                  <a:lnTo>
                    <a:pt x="812800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C9E265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27000" y="-38100"/>
              <a:ext cx="558800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-1824731">
            <a:off x="13993727" y="7466108"/>
            <a:ext cx="5335118" cy="6151604"/>
          </a:xfrm>
          <a:custGeom>
            <a:avLst/>
            <a:gdLst/>
            <a:ahLst/>
            <a:cxnLst/>
            <a:rect r="r" b="b" t="t" l="l"/>
            <a:pathLst>
              <a:path h="6151604" w="5335118">
                <a:moveTo>
                  <a:pt x="0" y="0"/>
                </a:moveTo>
                <a:lnTo>
                  <a:pt x="5335118" y="0"/>
                </a:lnTo>
                <a:lnTo>
                  <a:pt x="5335118" y="6151603"/>
                </a:lnTo>
                <a:lnTo>
                  <a:pt x="0" y="615160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515243">
            <a:off x="15799978" y="2683498"/>
            <a:ext cx="4746113" cy="5650135"/>
          </a:xfrm>
          <a:custGeom>
            <a:avLst/>
            <a:gdLst/>
            <a:ahLst/>
            <a:cxnLst/>
            <a:rect r="r" b="b" t="t" l="l"/>
            <a:pathLst>
              <a:path h="5650135" w="4746113">
                <a:moveTo>
                  <a:pt x="0" y="0"/>
                </a:moveTo>
                <a:lnTo>
                  <a:pt x="4746114" y="0"/>
                </a:lnTo>
                <a:lnTo>
                  <a:pt x="4746114" y="5650135"/>
                </a:lnTo>
                <a:lnTo>
                  <a:pt x="0" y="565013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7527321" y="-1189292"/>
            <a:ext cx="6156926" cy="4659972"/>
          </a:xfrm>
          <a:custGeom>
            <a:avLst/>
            <a:gdLst/>
            <a:ahLst/>
            <a:cxnLst/>
            <a:rect r="r" b="b" t="t" l="l"/>
            <a:pathLst>
              <a:path h="4659972" w="6156926">
                <a:moveTo>
                  <a:pt x="0" y="0"/>
                </a:moveTo>
                <a:lnTo>
                  <a:pt x="6156926" y="0"/>
                </a:lnTo>
                <a:lnTo>
                  <a:pt x="6156926" y="4659972"/>
                </a:lnTo>
                <a:lnTo>
                  <a:pt x="0" y="465997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2592088" y="1028700"/>
            <a:ext cx="12958438" cy="8361514"/>
            <a:chOff x="0" y="0"/>
            <a:chExt cx="593817" cy="383164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593817" cy="383164"/>
            </a:xfrm>
            <a:custGeom>
              <a:avLst/>
              <a:gdLst/>
              <a:ahLst/>
              <a:cxnLst/>
              <a:rect r="r" b="b" t="t" l="l"/>
              <a:pathLst>
                <a:path h="383164" w="593817">
                  <a:moveTo>
                    <a:pt x="30470" y="0"/>
                  </a:moveTo>
                  <a:lnTo>
                    <a:pt x="563348" y="0"/>
                  </a:lnTo>
                  <a:cubicBezTo>
                    <a:pt x="571429" y="0"/>
                    <a:pt x="579179" y="3210"/>
                    <a:pt x="584893" y="8924"/>
                  </a:cubicBezTo>
                  <a:cubicBezTo>
                    <a:pt x="590607" y="14638"/>
                    <a:pt x="593817" y="22389"/>
                    <a:pt x="593817" y="30470"/>
                  </a:cubicBezTo>
                  <a:lnTo>
                    <a:pt x="593817" y="352695"/>
                  </a:lnTo>
                  <a:cubicBezTo>
                    <a:pt x="593817" y="360776"/>
                    <a:pt x="590607" y="368526"/>
                    <a:pt x="584893" y="374240"/>
                  </a:cubicBezTo>
                  <a:cubicBezTo>
                    <a:pt x="579179" y="379954"/>
                    <a:pt x="571429" y="383164"/>
                    <a:pt x="563348" y="383164"/>
                  </a:cubicBezTo>
                  <a:lnTo>
                    <a:pt x="30470" y="383164"/>
                  </a:lnTo>
                  <a:cubicBezTo>
                    <a:pt x="22389" y="383164"/>
                    <a:pt x="14638" y="379954"/>
                    <a:pt x="8924" y="374240"/>
                  </a:cubicBezTo>
                  <a:cubicBezTo>
                    <a:pt x="3210" y="368526"/>
                    <a:pt x="0" y="360776"/>
                    <a:pt x="0" y="352695"/>
                  </a:cubicBezTo>
                  <a:lnTo>
                    <a:pt x="0" y="30470"/>
                  </a:lnTo>
                  <a:cubicBezTo>
                    <a:pt x="0" y="22389"/>
                    <a:pt x="3210" y="14638"/>
                    <a:pt x="8924" y="8924"/>
                  </a:cubicBezTo>
                  <a:cubicBezTo>
                    <a:pt x="14638" y="3210"/>
                    <a:pt x="22389" y="0"/>
                    <a:pt x="30470" y="0"/>
                  </a:cubicBezTo>
                  <a:close/>
                </a:path>
              </a:pathLst>
            </a:custGeom>
            <a:solidFill>
              <a:srgbClr val="E0F19C"/>
            </a:solidFill>
            <a:ln cap="rnd">
              <a:noFill/>
              <a:prstDash val="solid"/>
              <a:round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28575"/>
              <a:ext cx="593817" cy="3545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72"/>
                </a:lnSpc>
              </a:pPr>
            </a:p>
            <a:p>
              <a:pPr algn="ctr" marL="0" indent="0" lvl="0">
                <a:lnSpc>
                  <a:spcPts val="2672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3041618" y="1297379"/>
            <a:ext cx="12154028" cy="7824155"/>
          </a:xfrm>
          <a:custGeom>
            <a:avLst/>
            <a:gdLst/>
            <a:ahLst/>
            <a:cxnLst/>
            <a:rect r="r" b="b" t="t" l="l"/>
            <a:pathLst>
              <a:path h="7824155" w="12154028">
                <a:moveTo>
                  <a:pt x="0" y="0"/>
                </a:moveTo>
                <a:lnTo>
                  <a:pt x="12154028" y="0"/>
                </a:lnTo>
                <a:lnTo>
                  <a:pt x="12154028" y="7824156"/>
                </a:lnTo>
                <a:lnTo>
                  <a:pt x="0" y="782415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true" flipV="false" rot="-7080742">
            <a:off x="-1915262" y="7543286"/>
            <a:ext cx="4308189" cy="4057531"/>
          </a:xfrm>
          <a:custGeom>
            <a:avLst/>
            <a:gdLst/>
            <a:ahLst/>
            <a:cxnLst/>
            <a:rect r="r" b="b" t="t" l="l"/>
            <a:pathLst>
              <a:path h="4057531" w="4308189">
                <a:moveTo>
                  <a:pt x="4308190" y="0"/>
                </a:moveTo>
                <a:lnTo>
                  <a:pt x="0" y="0"/>
                </a:lnTo>
                <a:lnTo>
                  <a:pt x="0" y="4057531"/>
                </a:lnTo>
                <a:lnTo>
                  <a:pt x="4308190" y="4057531"/>
                </a:lnTo>
                <a:lnTo>
                  <a:pt x="430819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true" flipV="false" rot="9925823">
            <a:off x="13758717" y="-1028700"/>
            <a:ext cx="3583617" cy="4114800"/>
          </a:xfrm>
          <a:custGeom>
            <a:avLst/>
            <a:gdLst/>
            <a:ahLst/>
            <a:cxnLst/>
            <a:rect r="r" b="b" t="t" l="l"/>
            <a:pathLst>
              <a:path h="4114800" w="3583617">
                <a:moveTo>
                  <a:pt x="3583617" y="0"/>
                </a:moveTo>
                <a:lnTo>
                  <a:pt x="0" y="0"/>
                </a:lnTo>
                <a:lnTo>
                  <a:pt x="0" y="4114800"/>
                </a:lnTo>
                <a:lnTo>
                  <a:pt x="3583617" y="4114800"/>
                </a:lnTo>
                <a:lnTo>
                  <a:pt x="3583617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557158"/>
            <a:ext cx="19044031" cy="9522016"/>
            <a:chOff x="0" y="0"/>
            <a:chExt cx="25392042" cy="1269602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696021" cy="12696021"/>
            </a:xfrm>
            <a:custGeom>
              <a:avLst/>
              <a:gdLst/>
              <a:ahLst/>
              <a:cxnLst/>
              <a:rect r="r" b="b" t="t" l="l"/>
              <a:pathLst>
                <a:path h="12696021" w="12696021">
                  <a:moveTo>
                    <a:pt x="0" y="0"/>
                  </a:moveTo>
                  <a:lnTo>
                    <a:pt x="12696021" y="0"/>
                  </a:lnTo>
                  <a:lnTo>
                    <a:pt x="12696021" y="12696021"/>
                  </a:lnTo>
                  <a:lnTo>
                    <a:pt x="0" y="126960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9999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2696021" y="0"/>
              <a:ext cx="12696021" cy="12696021"/>
            </a:xfrm>
            <a:custGeom>
              <a:avLst/>
              <a:gdLst/>
              <a:ahLst/>
              <a:cxnLst/>
              <a:rect r="r" b="b" t="t" l="l"/>
              <a:pathLst>
                <a:path h="12696021" w="12696021">
                  <a:moveTo>
                    <a:pt x="0" y="0"/>
                  </a:moveTo>
                  <a:lnTo>
                    <a:pt x="12696021" y="0"/>
                  </a:lnTo>
                  <a:lnTo>
                    <a:pt x="12696021" y="12696021"/>
                  </a:lnTo>
                  <a:lnTo>
                    <a:pt x="0" y="126960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9999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13298786" y="2647887"/>
            <a:ext cx="13716000" cy="10287000"/>
            <a:chOff x="0" y="0"/>
            <a:chExt cx="812800" cy="6096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609600"/>
            </a:xfrm>
            <a:custGeom>
              <a:avLst/>
              <a:gdLst/>
              <a:ahLst/>
              <a:cxnLst/>
              <a:rect r="r" b="b" t="t" l="l"/>
              <a:pathLst>
                <a:path h="609600" w="812800">
                  <a:moveTo>
                    <a:pt x="203200" y="0"/>
                  </a:moveTo>
                  <a:lnTo>
                    <a:pt x="609600" y="0"/>
                  </a:lnTo>
                  <a:lnTo>
                    <a:pt x="812800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C9E265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27000" y="-38100"/>
              <a:ext cx="558800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-1824731">
            <a:off x="13302928" y="6496250"/>
            <a:ext cx="5335118" cy="6151604"/>
          </a:xfrm>
          <a:custGeom>
            <a:avLst/>
            <a:gdLst/>
            <a:ahLst/>
            <a:cxnLst/>
            <a:rect r="r" b="b" t="t" l="l"/>
            <a:pathLst>
              <a:path h="6151604" w="5335118">
                <a:moveTo>
                  <a:pt x="0" y="0"/>
                </a:moveTo>
                <a:lnTo>
                  <a:pt x="5335118" y="0"/>
                </a:lnTo>
                <a:lnTo>
                  <a:pt x="5335118" y="6151604"/>
                </a:lnTo>
                <a:lnTo>
                  <a:pt x="0" y="615160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515243">
            <a:off x="15109179" y="1713640"/>
            <a:ext cx="4746113" cy="5650135"/>
          </a:xfrm>
          <a:custGeom>
            <a:avLst/>
            <a:gdLst/>
            <a:ahLst/>
            <a:cxnLst/>
            <a:rect r="r" b="b" t="t" l="l"/>
            <a:pathLst>
              <a:path h="5650135" w="4746113">
                <a:moveTo>
                  <a:pt x="0" y="0"/>
                </a:moveTo>
                <a:lnTo>
                  <a:pt x="4746113" y="0"/>
                </a:lnTo>
                <a:lnTo>
                  <a:pt x="4746113" y="5650135"/>
                </a:lnTo>
                <a:lnTo>
                  <a:pt x="0" y="565013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true" flipV="false" rot="-7080742">
            <a:off x="-1915262" y="7543286"/>
            <a:ext cx="4308189" cy="4057531"/>
          </a:xfrm>
          <a:custGeom>
            <a:avLst/>
            <a:gdLst/>
            <a:ahLst/>
            <a:cxnLst/>
            <a:rect r="r" b="b" t="t" l="l"/>
            <a:pathLst>
              <a:path h="4057531" w="4308189">
                <a:moveTo>
                  <a:pt x="4308190" y="0"/>
                </a:moveTo>
                <a:lnTo>
                  <a:pt x="0" y="0"/>
                </a:lnTo>
                <a:lnTo>
                  <a:pt x="0" y="4057531"/>
                </a:lnTo>
                <a:lnTo>
                  <a:pt x="4308190" y="4057531"/>
                </a:lnTo>
                <a:lnTo>
                  <a:pt x="430819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2592088" y="1028700"/>
            <a:ext cx="12958438" cy="8361514"/>
            <a:chOff x="0" y="0"/>
            <a:chExt cx="593817" cy="383164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593817" cy="383164"/>
            </a:xfrm>
            <a:custGeom>
              <a:avLst/>
              <a:gdLst/>
              <a:ahLst/>
              <a:cxnLst/>
              <a:rect r="r" b="b" t="t" l="l"/>
              <a:pathLst>
                <a:path h="383164" w="593817">
                  <a:moveTo>
                    <a:pt x="30470" y="0"/>
                  </a:moveTo>
                  <a:lnTo>
                    <a:pt x="563348" y="0"/>
                  </a:lnTo>
                  <a:cubicBezTo>
                    <a:pt x="571429" y="0"/>
                    <a:pt x="579179" y="3210"/>
                    <a:pt x="584893" y="8924"/>
                  </a:cubicBezTo>
                  <a:cubicBezTo>
                    <a:pt x="590607" y="14638"/>
                    <a:pt x="593817" y="22389"/>
                    <a:pt x="593817" y="30470"/>
                  </a:cubicBezTo>
                  <a:lnTo>
                    <a:pt x="593817" y="352695"/>
                  </a:lnTo>
                  <a:cubicBezTo>
                    <a:pt x="593817" y="360776"/>
                    <a:pt x="590607" y="368526"/>
                    <a:pt x="584893" y="374240"/>
                  </a:cubicBezTo>
                  <a:cubicBezTo>
                    <a:pt x="579179" y="379954"/>
                    <a:pt x="571429" y="383164"/>
                    <a:pt x="563348" y="383164"/>
                  </a:cubicBezTo>
                  <a:lnTo>
                    <a:pt x="30470" y="383164"/>
                  </a:lnTo>
                  <a:cubicBezTo>
                    <a:pt x="22389" y="383164"/>
                    <a:pt x="14638" y="379954"/>
                    <a:pt x="8924" y="374240"/>
                  </a:cubicBezTo>
                  <a:cubicBezTo>
                    <a:pt x="3210" y="368526"/>
                    <a:pt x="0" y="360776"/>
                    <a:pt x="0" y="352695"/>
                  </a:cubicBezTo>
                  <a:lnTo>
                    <a:pt x="0" y="30470"/>
                  </a:lnTo>
                  <a:cubicBezTo>
                    <a:pt x="0" y="22389"/>
                    <a:pt x="3210" y="14638"/>
                    <a:pt x="8924" y="8924"/>
                  </a:cubicBezTo>
                  <a:cubicBezTo>
                    <a:pt x="14638" y="3210"/>
                    <a:pt x="22389" y="0"/>
                    <a:pt x="30470" y="0"/>
                  </a:cubicBezTo>
                  <a:close/>
                </a:path>
              </a:pathLst>
            </a:custGeom>
            <a:solidFill>
              <a:srgbClr val="E0F19C"/>
            </a:solidFill>
            <a:ln cap="rnd">
              <a:noFill/>
              <a:prstDash val="solid"/>
              <a:round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28575"/>
              <a:ext cx="593817" cy="3545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72"/>
                </a:lnSpc>
              </a:pPr>
            </a:p>
            <a:p>
              <a:pPr algn="ctr" marL="0" indent="0" lvl="0">
                <a:lnSpc>
                  <a:spcPts val="2672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7527321" y="-1189292"/>
            <a:ext cx="6156926" cy="4659972"/>
          </a:xfrm>
          <a:custGeom>
            <a:avLst/>
            <a:gdLst/>
            <a:ahLst/>
            <a:cxnLst/>
            <a:rect r="r" b="b" t="t" l="l"/>
            <a:pathLst>
              <a:path h="4659972" w="6156926">
                <a:moveTo>
                  <a:pt x="0" y="0"/>
                </a:moveTo>
                <a:lnTo>
                  <a:pt x="6156926" y="0"/>
                </a:lnTo>
                <a:lnTo>
                  <a:pt x="6156926" y="4659972"/>
                </a:lnTo>
                <a:lnTo>
                  <a:pt x="0" y="465997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3575848" y="1427877"/>
            <a:ext cx="11138102" cy="7563160"/>
          </a:xfrm>
          <a:custGeom>
            <a:avLst/>
            <a:gdLst/>
            <a:ahLst/>
            <a:cxnLst/>
            <a:rect r="r" b="b" t="t" l="l"/>
            <a:pathLst>
              <a:path h="7563160" w="11138102">
                <a:moveTo>
                  <a:pt x="0" y="0"/>
                </a:moveTo>
                <a:lnTo>
                  <a:pt x="11138102" y="0"/>
                </a:lnTo>
                <a:lnTo>
                  <a:pt x="11138102" y="7563160"/>
                </a:lnTo>
                <a:lnTo>
                  <a:pt x="0" y="756316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-1453" r="-560" b="-2952"/>
            </a:stretch>
          </a:blipFill>
        </p:spPr>
      </p:sp>
      <p:sp>
        <p:nvSpPr>
          <p:cNvPr name="Freeform 17" id="17"/>
          <p:cNvSpPr/>
          <p:nvPr/>
        </p:nvSpPr>
        <p:spPr>
          <a:xfrm flipH="true" flipV="false" rot="9925823">
            <a:off x="13758717" y="-1028700"/>
            <a:ext cx="3583617" cy="4114800"/>
          </a:xfrm>
          <a:custGeom>
            <a:avLst/>
            <a:gdLst/>
            <a:ahLst/>
            <a:cxnLst/>
            <a:rect r="r" b="b" t="t" l="l"/>
            <a:pathLst>
              <a:path h="4114800" w="3583617">
                <a:moveTo>
                  <a:pt x="3583617" y="0"/>
                </a:moveTo>
                <a:lnTo>
                  <a:pt x="0" y="0"/>
                </a:lnTo>
                <a:lnTo>
                  <a:pt x="0" y="4114800"/>
                </a:lnTo>
                <a:lnTo>
                  <a:pt x="3583617" y="4114800"/>
                </a:lnTo>
                <a:lnTo>
                  <a:pt x="3583617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378016" y="382492"/>
            <a:ext cx="19044031" cy="9522016"/>
            <a:chOff x="0" y="0"/>
            <a:chExt cx="25392042" cy="1269602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696021" cy="12696021"/>
            </a:xfrm>
            <a:custGeom>
              <a:avLst/>
              <a:gdLst/>
              <a:ahLst/>
              <a:cxnLst/>
              <a:rect r="r" b="b" t="t" l="l"/>
              <a:pathLst>
                <a:path h="12696021" w="12696021">
                  <a:moveTo>
                    <a:pt x="0" y="0"/>
                  </a:moveTo>
                  <a:lnTo>
                    <a:pt x="12696021" y="0"/>
                  </a:lnTo>
                  <a:lnTo>
                    <a:pt x="12696021" y="12696021"/>
                  </a:lnTo>
                  <a:lnTo>
                    <a:pt x="0" y="126960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9999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2696021" y="0"/>
              <a:ext cx="12696021" cy="12696021"/>
            </a:xfrm>
            <a:custGeom>
              <a:avLst/>
              <a:gdLst/>
              <a:ahLst/>
              <a:cxnLst/>
              <a:rect r="r" b="b" t="t" l="l"/>
              <a:pathLst>
                <a:path h="12696021" w="12696021">
                  <a:moveTo>
                    <a:pt x="0" y="0"/>
                  </a:moveTo>
                  <a:lnTo>
                    <a:pt x="12696021" y="0"/>
                  </a:lnTo>
                  <a:lnTo>
                    <a:pt x="12696021" y="12696021"/>
                  </a:lnTo>
                  <a:lnTo>
                    <a:pt x="0" y="126960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9999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12119182" y="72141"/>
            <a:ext cx="9903563" cy="5095833"/>
          </a:xfrm>
          <a:custGeom>
            <a:avLst/>
            <a:gdLst/>
            <a:ahLst/>
            <a:cxnLst/>
            <a:rect r="r" b="b" t="t" l="l"/>
            <a:pathLst>
              <a:path h="5095833" w="9903563">
                <a:moveTo>
                  <a:pt x="0" y="0"/>
                </a:moveTo>
                <a:lnTo>
                  <a:pt x="9903563" y="0"/>
                </a:lnTo>
                <a:lnTo>
                  <a:pt x="9903563" y="5095833"/>
                </a:lnTo>
                <a:lnTo>
                  <a:pt x="0" y="509583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0">
            <a:off x="15624375" y="4298403"/>
            <a:ext cx="4166313" cy="4959897"/>
          </a:xfrm>
          <a:custGeom>
            <a:avLst/>
            <a:gdLst/>
            <a:ahLst/>
            <a:cxnLst/>
            <a:rect r="r" b="b" t="t" l="l"/>
            <a:pathLst>
              <a:path h="4959897" w="4166313">
                <a:moveTo>
                  <a:pt x="4166314" y="0"/>
                </a:moveTo>
                <a:lnTo>
                  <a:pt x="0" y="0"/>
                </a:lnTo>
                <a:lnTo>
                  <a:pt x="0" y="4959897"/>
                </a:lnTo>
                <a:lnTo>
                  <a:pt x="4166314" y="4959897"/>
                </a:lnTo>
                <a:lnTo>
                  <a:pt x="4166314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3838575"/>
            <a:ext cx="12715363" cy="541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42008" indent="-421004" lvl="1">
              <a:lnSpc>
                <a:spcPts val="5459"/>
              </a:lnSpc>
              <a:buFont typeface="Arial"/>
              <a:buChar char="•"/>
            </a:pPr>
            <a:r>
              <a:rPr lang="en-US" sz="3899">
                <a:solidFill>
                  <a:srgbClr val="FFFFFF"/>
                </a:solidFill>
                <a:latin typeface="Be Vietnam"/>
                <a:ea typeface="Be Vietnam"/>
                <a:cs typeface="Be Vietnam"/>
                <a:sym typeface="Be Vietnam"/>
              </a:rPr>
              <a:t>Los feeders publican eventos JSON en topics según su fuente.</a:t>
            </a:r>
          </a:p>
          <a:p>
            <a:pPr algn="l" marL="842008" indent="-421004" lvl="1">
              <a:lnSpc>
                <a:spcPts val="5459"/>
              </a:lnSpc>
              <a:buFont typeface="Arial"/>
              <a:buChar char="•"/>
            </a:pPr>
            <a:r>
              <a:rPr lang="en-US" sz="3899">
                <a:solidFill>
                  <a:srgbClr val="FFFFFF"/>
                </a:solidFill>
                <a:latin typeface="Be Vietnam"/>
                <a:ea typeface="Be Vietnam"/>
                <a:cs typeface="Be Vietnam"/>
                <a:sym typeface="Be Vietnam"/>
              </a:rPr>
              <a:t>Los eventos incluyen metainformación: timestamp, origen, tipo.</a:t>
            </a:r>
          </a:p>
          <a:p>
            <a:pPr algn="l" marL="842008" indent="-421004" lvl="1">
              <a:lnSpc>
                <a:spcPts val="5459"/>
              </a:lnSpc>
              <a:buFont typeface="Arial"/>
              <a:buChar char="•"/>
            </a:pPr>
            <a:r>
              <a:rPr lang="en-US" sz="3899">
                <a:solidFill>
                  <a:srgbClr val="FFFFFF"/>
                </a:solidFill>
                <a:latin typeface="Be Vietnam"/>
                <a:ea typeface="Be Vietnam"/>
                <a:cs typeface="Be Vietnam"/>
                <a:sym typeface="Be Vietnam"/>
              </a:rPr>
              <a:t>El módulo event-store-builder los guarda en ficheros diarios por tópico.</a:t>
            </a:r>
          </a:p>
          <a:p>
            <a:pPr algn="l" marL="842008" indent="-421004" lvl="1">
              <a:lnSpc>
                <a:spcPts val="5459"/>
              </a:lnSpc>
              <a:buFont typeface="Arial"/>
              <a:buChar char="•"/>
            </a:pPr>
            <a:r>
              <a:rPr lang="en-US" sz="3899">
                <a:solidFill>
                  <a:srgbClr val="FFFFFF"/>
                </a:solidFill>
                <a:latin typeface="Be Vietnam"/>
                <a:ea typeface="Be Vietnam"/>
                <a:cs typeface="Be Vietnam"/>
                <a:sym typeface="Be Vietnam"/>
              </a:rPr>
              <a:t>Facilita escalabilidad y desacopla los módulos.</a:t>
            </a:r>
          </a:p>
          <a:p>
            <a:pPr algn="l">
              <a:lnSpc>
                <a:spcPts val="5040"/>
              </a:lnSpc>
              <a:spcBef>
                <a:spcPct val="0"/>
              </a:spcBef>
            </a:pPr>
          </a:p>
        </p:txBody>
      </p:sp>
      <p:sp>
        <p:nvSpPr>
          <p:cNvPr name="Freeform 9" id="9"/>
          <p:cNvSpPr/>
          <p:nvPr/>
        </p:nvSpPr>
        <p:spPr>
          <a:xfrm flipH="false" flipV="false" rot="9819539">
            <a:off x="13257699" y="7328526"/>
            <a:ext cx="4522456" cy="4259331"/>
          </a:xfrm>
          <a:custGeom>
            <a:avLst/>
            <a:gdLst/>
            <a:ahLst/>
            <a:cxnLst/>
            <a:rect r="r" b="b" t="t" l="l"/>
            <a:pathLst>
              <a:path h="4259331" w="4522456">
                <a:moveTo>
                  <a:pt x="0" y="0"/>
                </a:moveTo>
                <a:lnTo>
                  <a:pt x="4522456" y="0"/>
                </a:lnTo>
                <a:lnTo>
                  <a:pt x="4522456" y="4259331"/>
                </a:lnTo>
                <a:lnTo>
                  <a:pt x="0" y="425933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-2049763" y="-1044184"/>
            <a:ext cx="6156926" cy="4659972"/>
          </a:xfrm>
          <a:custGeom>
            <a:avLst/>
            <a:gdLst/>
            <a:ahLst/>
            <a:cxnLst/>
            <a:rect r="r" b="b" t="t" l="l"/>
            <a:pathLst>
              <a:path h="4659972" w="6156926">
                <a:moveTo>
                  <a:pt x="0" y="0"/>
                </a:moveTo>
                <a:lnTo>
                  <a:pt x="6156926" y="0"/>
                </a:lnTo>
                <a:lnTo>
                  <a:pt x="6156926" y="4659973"/>
                </a:lnTo>
                <a:lnTo>
                  <a:pt x="0" y="4659973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265185" y="1028700"/>
            <a:ext cx="16994115" cy="2169933"/>
            <a:chOff x="0" y="0"/>
            <a:chExt cx="4475816" cy="57150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475816" cy="571505"/>
            </a:xfrm>
            <a:custGeom>
              <a:avLst/>
              <a:gdLst/>
              <a:ahLst/>
              <a:cxnLst/>
              <a:rect r="r" b="b" t="t" l="l"/>
              <a:pathLst>
                <a:path h="571505" w="4475816">
                  <a:moveTo>
                    <a:pt x="45556" y="0"/>
                  </a:moveTo>
                  <a:lnTo>
                    <a:pt x="4430260" y="0"/>
                  </a:lnTo>
                  <a:cubicBezTo>
                    <a:pt x="4455420" y="0"/>
                    <a:pt x="4475816" y="20396"/>
                    <a:pt x="4475816" y="45556"/>
                  </a:cubicBezTo>
                  <a:lnTo>
                    <a:pt x="4475816" y="525948"/>
                  </a:lnTo>
                  <a:cubicBezTo>
                    <a:pt x="4475816" y="538031"/>
                    <a:pt x="4471017" y="549618"/>
                    <a:pt x="4462473" y="558162"/>
                  </a:cubicBezTo>
                  <a:cubicBezTo>
                    <a:pt x="4453930" y="566705"/>
                    <a:pt x="4442342" y="571505"/>
                    <a:pt x="4430260" y="571505"/>
                  </a:cubicBezTo>
                  <a:lnTo>
                    <a:pt x="45556" y="571505"/>
                  </a:lnTo>
                  <a:cubicBezTo>
                    <a:pt x="20396" y="571505"/>
                    <a:pt x="0" y="551109"/>
                    <a:pt x="0" y="525948"/>
                  </a:cubicBezTo>
                  <a:lnTo>
                    <a:pt x="0" y="45556"/>
                  </a:lnTo>
                  <a:cubicBezTo>
                    <a:pt x="0" y="20396"/>
                    <a:pt x="20396" y="0"/>
                    <a:pt x="45556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4475816" cy="6096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265185" y="1171502"/>
            <a:ext cx="16705744" cy="19532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40"/>
              </a:lnSpc>
              <a:spcBef>
                <a:spcPct val="0"/>
              </a:spcBef>
            </a:pPr>
            <a:r>
              <a:rPr lang="en-US" b="true" sz="5600">
                <a:solidFill>
                  <a:srgbClr val="000000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Sistema Publisher/Subscriber con ActiveMQ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378016" y="382492"/>
            <a:ext cx="19044031" cy="9522016"/>
            <a:chOff x="0" y="0"/>
            <a:chExt cx="25392042" cy="1269602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696021" cy="12696021"/>
            </a:xfrm>
            <a:custGeom>
              <a:avLst/>
              <a:gdLst/>
              <a:ahLst/>
              <a:cxnLst/>
              <a:rect r="r" b="b" t="t" l="l"/>
              <a:pathLst>
                <a:path h="12696021" w="12696021">
                  <a:moveTo>
                    <a:pt x="0" y="0"/>
                  </a:moveTo>
                  <a:lnTo>
                    <a:pt x="12696021" y="0"/>
                  </a:lnTo>
                  <a:lnTo>
                    <a:pt x="12696021" y="12696021"/>
                  </a:lnTo>
                  <a:lnTo>
                    <a:pt x="0" y="126960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9999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2696021" y="0"/>
              <a:ext cx="12696021" cy="12696021"/>
            </a:xfrm>
            <a:custGeom>
              <a:avLst/>
              <a:gdLst/>
              <a:ahLst/>
              <a:cxnLst/>
              <a:rect r="r" b="b" t="t" l="l"/>
              <a:pathLst>
                <a:path h="12696021" w="12696021">
                  <a:moveTo>
                    <a:pt x="0" y="0"/>
                  </a:moveTo>
                  <a:lnTo>
                    <a:pt x="12696021" y="0"/>
                  </a:lnTo>
                  <a:lnTo>
                    <a:pt x="12696021" y="12696021"/>
                  </a:lnTo>
                  <a:lnTo>
                    <a:pt x="0" y="126960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9999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12119182" y="72141"/>
            <a:ext cx="9903563" cy="5095833"/>
          </a:xfrm>
          <a:custGeom>
            <a:avLst/>
            <a:gdLst/>
            <a:ahLst/>
            <a:cxnLst/>
            <a:rect r="r" b="b" t="t" l="l"/>
            <a:pathLst>
              <a:path h="5095833" w="9903563">
                <a:moveTo>
                  <a:pt x="0" y="0"/>
                </a:moveTo>
                <a:lnTo>
                  <a:pt x="9903563" y="0"/>
                </a:lnTo>
                <a:lnTo>
                  <a:pt x="9903563" y="5095833"/>
                </a:lnTo>
                <a:lnTo>
                  <a:pt x="0" y="509583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0">
            <a:off x="15624375" y="4298403"/>
            <a:ext cx="4166313" cy="4959897"/>
          </a:xfrm>
          <a:custGeom>
            <a:avLst/>
            <a:gdLst/>
            <a:ahLst/>
            <a:cxnLst/>
            <a:rect r="r" b="b" t="t" l="l"/>
            <a:pathLst>
              <a:path h="4959897" w="4166313">
                <a:moveTo>
                  <a:pt x="4166314" y="0"/>
                </a:moveTo>
                <a:lnTo>
                  <a:pt x="0" y="0"/>
                </a:lnTo>
                <a:lnTo>
                  <a:pt x="0" y="4959897"/>
                </a:lnTo>
                <a:lnTo>
                  <a:pt x="4166314" y="4959897"/>
                </a:lnTo>
                <a:lnTo>
                  <a:pt x="4166314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9819539">
            <a:off x="13257699" y="7328526"/>
            <a:ext cx="4522456" cy="4259331"/>
          </a:xfrm>
          <a:custGeom>
            <a:avLst/>
            <a:gdLst/>
            <a:ahLst/>
            <a:cxnLst/>
            <a:rect r="r" b="b" t="t" l="l"/>
            <a:pathLst>
              <a:path h="4259331" w="4522456">
                <a:moveTo>
                  <a:pt x="0" y="0"/>
                </a:moveTo>
                <a:lnTo>
                  <a:pt x="4522456" y="0"/>
                </a:lnTo>
                <a:lnTo>
                  <a:pt x="4522456" y="4259331"/>
                </a:lnTo>
                <a:lnTo>
                  <a:pt x="0" y="425933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2413341" y="-1301286"/>
            <a:ext cx="6156926" cy="4659972"/>
          </a:xfrm>
          <a:custGeom>
            <a:avLst/>
            <a:gdLst/>
            <a:ahLst/>
            <a:cxnLst/>
            <a:rect r="r" b="b" t="t" l="l"/>
            <a:pathLst>
              <a:path h="4659972" w="6156926">
                <a:moveTo>
                  <a:pt x="0" y="0"/>
                </a:moveTo>
                <a:lnTo>
                  <a:pt x="6156925" y="0"/>
                </a:lnTo>
                <a:lnTo>
                  <a:pt x="6156925" y="4659972"/>
                </a:lnTo>
                <a:lnTo>
                  <a:pt x="0" y="465997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4373622" y="896786"/>
            <a:ext cx="9224463" cy="8361514"/>
            <a:chOff x="0" y="0"/>
            <a:chExt cx="422709" cy="383164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22709" cy="383164"/>
            </a:xfrm>
            <a:custGeom>
              <a:avLst/>
              <a:gdLst/>
              <a:ahLst/>
              <a:cxnLst/>
              <a:rect r="r" b="b" t="t" l="l"/>
              <a:pathLst>
                <a:path h="383164" w="422709">
                  <a:moveTo>
                    <a:pt x="42803" y="0"/>
                  </a:moveTo>
                  <a:lnTo>
                    <a:pt x="379905" y="0"/>
                  </a:lnTo>
                  <a:cubicBezTo>
                    <a:pt x="403545" y="0"/>
                    <a:pt x="422709" y="19164"/>
                    <a:pt x="422709" y="42803"/>
                  </a:cubicBezTo>
                  <a:lnTo>
                    <a:pt x="422709" y="340361"/>
                  </a:lnTo>
                  <a:cubicBezTo>
                    <a:pt x="422709" y="351713"/>
                    <a:pt x="418199" y="362600"/>
                    <a:pt x="410172" y="370627"/>
                  </a:cubicBezTo>
                  <a:cubicBezTo>
                    <a:pt x="402145" y="378655"/>
                    <a:pt x="391258" y="383164"/>
                    <a:pt x="379905" y="383164"/>
                  </a:cubicBezTo>
                  <a:lnTo>
                    <a:pt x="42803" y="383164"/>
                  </a:lnTo>
                  <a:cubicBezTo>
                    <a:pt x="31451" y="383164"/>
                    <a:pt x="20564" y="378655"/>
                    <a:pt x="12537" y="370627"/>
                  </a:cubicBezTo>
                  <a:cubicBezTo>
                    <a:pt x="4510" y="362600"/>
                    <a:pt x="0" y="351713"/>
                    <a:pt x="0" y="340361"/>
                  </a:cubicBezTo>
                  <a:lnTo>
                    <a:pt x="0" y="42803"/>
                  </a:lnTo>
                  <a:cubicBezTo>
                    <a:pt x="0" y="31451"/>
                    <a:pt x="4510" y="20564"/>
                    <a:pt x="12537" y="12537"/>
                  </a:cubicBezTo>
                  <a:cubicBezTo>
                    <a:pt x="20564" y="4510"/>
                    <a:pt x="31451" y="0"/>
                    <a:pt x="42803" y="0"/>
                  </a:cubicBezTo>
                  <a:close/>
                </a:path>
              </a:pathLst>
            </a:custGeom>
            <a:solidFill>
              <a:srgbClr val="E0F19C"/>
            </a:solidFill>
            <a:ln cap="rnd">
              <a:noFill/>
              <a:prstDash val="solid"/>
              <a:round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28575"/>
              <a:ext cx="422709" cy="3545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72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4894636" y="1241161"/>
            <a:ext cx="8182437" cy="7672764"/>
          </a:xfrm>
          <a:custGeom>
            <a:avLst/>
            <a:gdLst/>
            <a:ahLst/>
            <a:cxnLst/>
            <a:rect r="r" b="b" t="t" l="l"/>
            <a:pathLst>
              <a:path h="7672764" w="8182437">
                <a:moveTo>
                  <a:pt x="0" y="0"/>
                </a:moveTo>
                <a:lnTo>
                  <a:pt x="8182436" y="0"/>
                </a:lnTo>
                <a:lnTo>
                  <a:pt x="8182436" y="7672764"/>
                </a:lnTo>
                <a:lnTo>
                  <a:pt x="0" y="7672764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-20531" t="-6795" r="-14867" b="-21895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DAGnnQwMps4</dc:identifier>
  <dcterms:modified xsi:type="dcterms:W3CDTF">2011-08-01T06:04:30Z</dcterms:modified>
  <cp:revision>1</cp:revision>
  <dc:title>Green and White Illustrative Renewable Energy Presentation</dc:title>
</cp:coreProperties>
</file>